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34" r:id="rId2"/>
    <p:sldId id="343" r:id="rId3"/>
    <p:sldId id="335" r:id="rId4"/>
    <p:sldId id="257" r:id="rId5"/>
    <p:sldId id="338" r:id="rId6"/>
    <p:sldId id="303" r:id="rId7"/>
    <p:sldId id="339" r:id="rId8"/>
    <p:sldId id="267" r:id="rId9"/>
    <p:sldId id="307" r:id="rId10"/>
    <p:sldId id="344" r:id="rId11"/>
    <p:sldId id="286" r:id="rId12"/>
    <p:sldId id="305" r:id="rId13"/>
    <p:sldId id="306" r:id="rId14"/>
    <p:sldId id="293" r:id="rId15"/>
    <p:sldId id="324" r:id="rId16"/>
    <p:sldId id="319" r:id="rId17"/>
    <p:sldId id="323" r:id="rId18"/>
    <p:sldId id="325" r:id="rId19"/>
    <p:sldId id="341" r:id="rId20"/>
    <p:sldId id="340" r:id="rId21"/>
  </p:sldIdLst>
  <p:sldSz cx="9144000" cy="6858000" type="screen4x3"/>
  <p:notesSz cx="6888163" cy="100203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004C6"/>
    <a:srgbClr val="460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71" d="100"/>
          <a:sy n="71" d="100"/>
        </p:scale>
        <p:origin x="1219" y="3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458"/>
    </p:cViewPr>
  </p:sorterViewPr>
  <p:notesViewPr>
    <p:cSldViewPr>
      <p:cViewPr varScale="1">
        <p:scale>
          <a:sx n="58" d="100"/>
          <a:sy n="58" d="100"/>
        </p:scale>
        <p:origin x="-2526" y="-78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C861A-847D-4F90-9E42-A7DB2098F62A}" type="datetimeFigureOut">
              <a:rPr lang="es-ES" smtClean="0"/>
              <a:t>18/11/2016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E04AE7-8D62-48F8-A806-9BF342E77B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6509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0" cy="501015"/>
          </a:xfrm>
          <a:prstGeom prst="rect">
            <a:avLst/>
          </a:prstGeom>
        </p:spPr>
        <p:txBody>
          <a:bodyPr vert="horz" lIns="96611" tIns="48306" rIns="96611" bIns="48306" rtlCol="0"/>
          <a:lstStyle>
            <a:lvl1pPr algn="l">
              <a:defRPr sz="13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0" cy="501015"/>
          </a:xfrm>
          <a:prstGeom prst="rect">
            <a:avLst/>
          </a:prstGeom>
        </p:spPr>
        <p:txBody>
          <a:bodyPr vert="horz" lIns="96611" tIns="48306" rIns="96611" bIns="48306" rtlCol="0"/>
          <a:lstStyle>
            <a:lvl1pPr algn="r">
              <a:defRPr sz="1300"/>
            </a:lvl1pPr>
          </a:lstStyle>
          <a:p>
            <a:fld id="{8DE0C706-28A6-4EDF-A4B9-AFFAB4007115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5387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1" tIns="48306" rIns="96611" bIns="48306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17" y="4759642"/>
            <a:ext cx="5510530" cy="4509135"/>
          </a:xfrm>
          <a:prstGeom prst="rect">
            <a:avLst/>
          </a:prstGeom>
        </p:spPr>
        <p:txBody>
          <a:bodyPr vert="horz" lIns="96611" tIns="48306" rIns="96611" bIns="48306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6611" tIns="48306" rIns="96611" bIns="48306" rtlCol="0" anchor="b"/>
          <a:lstStyle>
            <a:lvl1pPr algn="l">
              <a:defRPr sz="13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6611" tIns="48306" rIns="96611" bIns="48306" rtlCol="0" anchor="b"/>
          <a:lstStyle>
            <a:lvl1pPr algn="r">
              <a:defRPr sz="1300"/>
            </a:lvl1pPr>
          </a:lstStyle>
          <a:p>
            <a:fld id="{859A1156-B5A9-4074-BC54-215E89ECD31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11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BBE220-E445-442A-8F8A-109DA9ED809F}" type="slidenum">
              <a:rPr lang="es-ES" altLang="es-ES"/>
              <a:pPr/>
              <a:t>3</a:t>
            </a:fld>
            <a:endParaRPr lang="es-ES" altLang="es-E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1452507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5B8BD-9C9D-424A-8F31-5A861691D369}" type="slidenum">
              <a:rPr lang="es-ES" altLang="es-ES"/>
              <a:pPr/>
              <a:t>4</a:t>
            </a:fld>
            <a:endParaRPr lang="es-ES" altLang="es-E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 dirty="0"/>
          </a:p>
        </p:txBody>
      </p:sp>
    </p:spTree>
    <p:extLst>
      <p:ext uri="{BB962C8B-B14F-4D97-AF65-F5344CB8AC3E}">
        <p14:creationId xmlns:p14="http://schemas.microsoft.com/office/powerpoint/2010/main" val="1270739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E8FF5-E654-4EEF-BC6A-47460FA1D1D4}" type="slidenum">
              <a:rPr lang="es-ES" altLang="es-ES"/>
              <a:pPr/>
              <a:t>5</a:t>
            </a:fld>
            <a:endParaRPr lang="es-ES" altLang="es-E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 dirty="0"/>
          </a:p>
        </p:txBody>
      </p:sp>
    </p:spTree>
    <p:extLst>
      <p:ext uri="{BB962C8B-B14F-4D97-AF65-F5344CB8AC3E}">
        <p14:creationId xmlns:p14="http://schemas.microsoft.com/office/powerpoint/2010/main" val="1484942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DC5FFC-49FB-4DCB-8DF3-8B5FAF3EC840}" type="slidenum">
              <a:rPr lang="es-ES" altLang="es-ES"/>
              <a:pPr/>
              <a:t>8</a:t>
            </a:fld>
            <a:endParaRPr lang="es-ES" altLang="es-E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a-ES" altLang="es-ES"/>
          </a:p>
        </p:txBody>
      </p:sp>
    </p:spTree>
    <p:extLst>
      <p:ext uri="{BB962C8B-B14F-4D97-AF65-F5344CB8AC3E}">
        <p14:creationId xmlns:p14="http://schemas.microsoft.com/office/powerpoint/2010/main" val="44185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4825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04162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5139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7664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487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5823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66487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1779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9905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5762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520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837B9-627E-4E55-99CF-4F609F9FA9E4}" type="datetimeFigureOut">
              <a:rPr lang="ca-ES" smtClean="0"/>
              <a:t>18/11/2016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11841-4873-4496-B771-E4F13A622397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9746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inpermiso.info/textos/un-modelo-de-financiacin-de-la-renta-bsica-para-el-conjunto-del-reino-de-espaa-s-se-puede-y-e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Hoja_de_c_lculo_de_Microsoft_Excel1.xls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package" Target="../embeddings/Hoja_de_c_lculo_de_Microsoft_Excel2.xlsx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package" Target="../embeddings/Hoja_de_c_lculo_de_Microsoft_Excel3.xlsx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package" Target="../embeddings/Hoja_de_c_lculo_de_Microsoft_Excel4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8.emf"/><Relationship Id="rId4" Type="http://schemas.openxmlformats.org/officeDocument/2006/relationships/package" Target="../embeddings/Hoja_de_c_lculo_de_Microsoft_Excel5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package" Target="../embeddings/Documento_de_Microsoft_Word6.doc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sop.net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107504" y="2989504"/>
            <a:ext cx="8856984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s-ES" altLang="es-ES" sz="4400" b="1" dirty="0" smtClean="0">
                <a:solidFill>
                  <a:schemeClr val="accent6">
                    <a:lumMod val="50000"/>
                  </a:schemeClr>
                </a:solidFill>
              </a:rPr>
              <a:t>¿Cómo financiar una renta básica?</a:t>
            </a:r>
          </a:p>
          <a:p>
            <a:pPr algn="ctr">
              <a:buFont typeface="Wingdings" pitchFamily="2" charset="2"/>
              <a:buNone/>
            </a:pPr>
            <a:r>
              <a:rPr lang="es-ES" altLang="es-ES" sz="4400" b="1" dirty="0" smtClean="0">
                <a:solidFill>
                  <a:schemeClr val="accent6">
                    <a:lumMod val="50000"/>
                  </a:schemeClr>
                </a:solidFill>
              </a:rPr>
              <a:t>Una propuesta de reforma del IRPF</a:t>
            </a:r>
            <a:endParaRPr lang="es-ES" altLang="es-ES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516216" y="5301208"/>
            <a:ext cx="22458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Jordi </a:t>
            </a:r>
            <a:r>
              <a:rPr lang="es-ES" sz="2400" b="1" dirty="0" err="1" smtClean="0"/>
              <a:t>Arcarons</a:t>
            </a:r>
            <a:endParaRPr lang="es-ES" sz="2400" b="1" dirty="0" smtClean="0"/>
          </a:p>
          <a:p>
            <a:r>
              <a:rPr lang="es-ES" sz="2400" b="1" dirty="0" smtClean="0"/>
              <a:t>Daniel Raventós</a:t>
            </a:r>
          </a:p>
          <a:p>
            <a:r>
              <a:rPr lang="es-ES" sz="2400" b="1" dirty="0" smtClean="0"/>
              <a:t>Lluís Torrens</a:t>
            </a:r>
            <a:endParaRPr lang="es-ES" sz="24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281036" y="2098907"/>
            <a:ext cx="2653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600" b="1" dirty="0" smtClean="0"/>
              <a:t>Bilbao, 18 y 19 de </a:t>
            </a:r>
            <a:r>
              <a:rPr lang="ca-ES" sz="1600" b="1" dirty="0" err="1" smtClean="0"/>
              <a:t>noviembre</a:t>
            </a:r>
            <a:endParaRPr lang="ca-ES" sz="1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3" y="188641"/>
            <a:ext cx="2880319" cy="195677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332656"/>
            <a:ext cx="895229" cy="19888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3131840" y="417059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futuro</a:t>
            </a:r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empleo</a:t>
            </a:r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la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reducción</a:t>
            </a:r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jornada, el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trabajo</a:t>
            </a:r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garantizado</a:t>
            </a:r>
            <a:r>
              <a:rPr lang="ca-E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la renta </a:t>
            </a:r>
            <a:r>
              <a:rPr lang="ca-ES" sz="2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básica</a:t>
            </a:r>
            <a:endParaRPr lang="ca-E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15204" y="528014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a-ES" dirty="0"/>
              <a:t>http://</a:t>
            </a:r>
            <a:r>
              <a:rPr lang="ca-ES" dirty="0">
                <a:hlinkClick r:id="rId4"/>
              </a:rPr>
              <a:t>www.sinpermiso.info/textos/un-modelo-de-financiacin-de-la-renta-bsica-para-el-conjunto-del-reino-de-espaa-s-se-puede-y-es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0789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67544" y="1124744"/>
            <a:ext cx="8424937" cy="502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ca-ES" sz="4000" dirty="0" err="1" smtClean="0"/>
              <a:t>Qué</a:t>
            </a:r>
            <a:r>
              <a:rPr lang="ca-ES" sz="4000" dirty="0" smtClean="0"/>
              <a:t> y </a:t>
            </a:r>
            <a:r>
              <a:rPr lang="ca-ES" sz="4000" dirty="0" err="1" smtClean="0"/>
              <a:t>cuál</a:t>
            </a:r>
            <a:r>
              <a:rPr lang="ca-ES" sz="4000" dirty="0" smtClean="0"/>
              <a:t> renta bàsica</a:t>
            </a:r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ca-ES" sz="4000" dirty="0" smtClean="0"/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ca-ES" sz="4000" dirty="0" err="1"/>
              <a:t>Información</a:t>
            </a:r>
            <a:r>
              <a:rPr lang="ca-ES" sz="4000" dirty="0"/>
              <a:t> de </a:t>
            </a:r>
            <a:r>
              <a:rPr lang="ca-ES" sz="4000" dirty="0" smtClean="0"/>
              <a:t>base</a:t>
            </a:r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ca-ES" sz="4000" dirty="0" smtClean="0"/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ca-ES" sz="4000" dirty="0" err="1" smtClean="0"/>
              <a:t>Ahorro</a:t>
            </a:r>
            <a:r>
              <a:rPr lang="ca-ES" sz="4000" dirty="0" smtClean="0"/>
              <a:t> en </a:t>
            </a:r>
            <a:r>
              <a:rPr lang="ca-ES" sz="4000" dirty="0" err="1" smtClean="0"/>
              <a:t>determinadas</a:t>
            </a:r>
            <a:r>
              <a:rPr lang="ca-ES" sz="4000" dirty="0" smtClean="0"/>
              <a:t> prestacions </a:t>
            </a:r>
            <a:r>
              <a:rPr lang="ca-ES" sz="4000" dirty="0" err="1" smtClean="0"/>
              <a:t>actuales</a:t>
            </a:r>
            <a:endParaRPr lang="ca-ES" sz="4000" dirty="0" smtClean="0"/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ca-ES" sz="4000" dirty="0" smtClean="0"/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ca-ES" sz="4000" dirty="0" err="1" smtClean="0"/>
              <a:t>Cómo</a:t>
            </a:r>
            <a:r>
              <a:rPr lang="ca-ES" sz="4000" dirty="0" smtClean="0"/>
              <a:t> reformar el IRPF</a:t>
            </a:r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endParaRPr lang="ca-ES" sz="4000" dirty="0" smtClean="0"/>
          </a:p>
          <a:p>
            <a:pPr marL="360363" indent="-360363">
              <a:lnSpc>
                <a:spcPts val="3500"/>
              </a:lnSpc>
              <a:buFont typeface="Wingdings" panose="05000000000000000000" pitchFamily="2" charset="2"/>
              <a:buChar char="§"/>
            </a:pPr>
            <a:r>
              <a:rPr lang="ca-ES" sz="4000" dirty="0" err="1" smtClean="0"/>
              <a:t>Efectos</a:t>
            </a:r>
            <a:r>
              <a:rPr lang="ca-ES" sz="4000" dirty="0" smtClean="0"/>
              <a:t> sobre la </a:t>
            </a:r>
            <a:r>
              <a:rPr lang="ca-ES" sz="4000" dirty="0" err="1" smtClean="0"/>
              <a:t>desigualdad</a:t>
            </a:r>
            <a:r>
              <a:rPr lang="ca-ES" sz="4000" dirty="0" smtClean="0"/>
              <a:t>, la </a:t>
            </a:r>
            <a:r>
              <a:rPr lang="ca-ES" sz="4000" dirty="0" err="1" smtClean="0"/>
              <a:t>progresividad</a:t>
            </a:r>
            <a:r>
              <a:rPr lang="ca-ES" sz="4000" dirty="0" smtClean="0"/>
              <a:t> y la </a:t>
            </a:r>
            <a:r>
              <a:rPr lang="ca-ES" sz="4000" dirty="0" err="1" smtClean="0"/>
              <a:t>redistribución</a:t>
            </a:r>
            <a:endParaRPr lang="ca-ES" sz="4000" dirty="0"/>
          </a:p>
        </p:txBody>
      </p:sp>
    </p:spTree>
    <p:extLst>
      <p:ext uri="{BB962C8B-B14F-4D97-AF65-F5344CB8AC3E}">
        <p14:creationId xmlns:p14="http://schemas.microsoft.com/office/powerpoint/2010/main" val="414247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980728"/>
            <a:ext cx="8424936" cy="5400600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endParaRPr lang="es-ES" altLang="es-ES" b="1" dirty="0" smtClean="0"/>
          </a:p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r>
              <a:rPr lang="es-ES" altLang="es-ES" b="1" dirty="0" smtClean="0"/>
              <a:t>universal e incondicional</a:t>
            </a:r>
          </a:p>
          <a:p>
            <a:pPr marL="514350" indent="-514350" algn="just">
              <a:lnSpc>
                <a:spcPts val="1000"/>
              </a:lnSpc>
              <a:buFont typeface="+mj-lt"/>
              <a:buAutoNum type="arabicParenR"/>
            </a:pPr>
            <a:endParaRPr lang="es-ES" altLang="es-ES" b="1" dirty="0" smtClean="0"/>
          </a:p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r>
              <a:rPr lang="es-ES" altLang="es-ES" b="1" dirty="0" smtClean="0"/>
              <a:t>garantiza una cantidad económica para cubrir las necesidades materiales de la persona</a:t>
            </a:r>
          </a:p>
          <a:p>
            <a:pPr marL="514350" indent="-514350" algn="just">
              <a:lnSpc>
                <a:spcPts val="1000"/>
              </a:lnSpc>
              <a:buFont typeface="+mj-lt"/>
              <a:buAutoNum type="arabicParenR"/>
            </a:pPr>
            <a:endParaRPr lang="es-ES" altLang="es-ES" b="1" dirty="0" smtClean="0"/>
          </a:p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r>
              <a:rPr lang="es-ES" altLang="es-ES" b="1" dirty="0" smtClean="0"/>
              <a:t>no gravada por el IRPF</a:t>
            </a:r>
          </a:p>
          <a:p>
            <a:pPr marL="514350" indent="-514350" algn="just">
              <a:lnSpc>
                <a:spcPts val="1000"/>
              </a:lnSpc>
              <a:buFont typeface="+mj-lt"/>
              <a:buAutoNum type="arabicParenR"/>
            </a:pPr>
            <a:endParaRPr lang="es-ES" altLang="es-ES" b="1" dirty="0" smtClean="0"/>
          </a:p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r>
              <a:rPr lang="es-ES" altLang="es-ES" b="1" dirty="0" smtClean="0"/>
              <a:t>substituye total o parcialmente cualquier otra prestación pública monetaria (pensiones, subsidios, ayudas, becas, etc.)</a:t>
            </a:r>
          </a:p>
          <a:p>
            <a:pPr marL="514350" indent="-514350" algn="just">
              <a:lnSpc>
                <a:spcPts val="1000"/>
              </a:lnSpc>
              <a:buFont typeface="+mj-lt"/>
              <a:buAutoNum type="arabicParenR"/>
            </a:pPr>
            <a:endParaRPr lang="es-ES" altLang="es-ES" b="1" dirty="0" smtClean="0"/>
          </a:p>
          <a:p>
            <a:pPr marL="514350" indent="-514350" algn="just">
              <a:lnSpc>
                <a:spcPts val="3000"/>
              </a:lnSpc>
              <a:buFont typeface="+mj-lt"/>
              <a:buAutoNum type="arabicParenR"/>
            </a:pPr>
            <a:r>
              <a:rPr lang="es-ES" altLang="es-ES" b="1" dirty="0" smtClean="0"/>
              <a:t>su implantación no debe comportar detraer ningún ingreso del Estado por la vía del IRPF</a:t>
            </a:r>
            <a:endParaRPr lang="es-ES" altLang="es-ES" b="1" dirty="0"/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1327795" y="188913"/>
            <a:ext cx="6485237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ca-ES" altLang="es-ES" sz="3200" b="1" dirty="0" smtClean="0"/>
              <a:t>5 CARACTERÍSTICAS </a:t>
            </a:r>
            <a:r>
              <a:rPr lang="ca-ES" altLang="es-ES" sz="3200" b="1" dirty="0"/>
              <a:t>DE LA </a:t>
            </a:r>
            <a:r>
              <a:rPr lang="ca-ES" altLang="es-ES" sz="3200" b="1" dirty="0" smtClean="0"/>
              <a:t>RB</a:t>
            </a:r>
          </a:p>
          <a:p>
            <a:pPr algn="just">
              <a:spcBef>
                <a:spcPct val="20000"/>
              </a:spcBef>
              <a:buFontTx/>
              <a:buNone/>
            </a:pPr>
            <a:r>
              <a:rPr lang="ca-ES" altLang="es-ES" sz="3200" b="1" dirty="0" smtClean="0"/>
              <a:t> </a:t>
            </a:r>
            <a:endParaRPr lang="ca-ES" alt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77403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Rectangle 8"/>
          <p:cNvSpPr>
            <a:spLocks noChangeArrowheads="1"/>
          </p:cNvSpPr>
          <p:nvPr/>
        </p:nvSpPr>
        <p:spPr bwMode="auto">
          <a:xfrm>
            <a:off x="607275" y="130277"/>
            <a:ext cx="784887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es-ES" altLang="es-ES" sz="3000" b="1" dirty="0" smtClean="0"/>
              <a:t>DEFINICIÓN DE UNA RENTA BÁSICA INDIVIDUAL</a:t>
            </a:r>
            <a:endParaRPr lang="es-ES" altLang="es-ES" sz="3000" b="1" dirty="0"/>
          </a:p>
        </p:txBody>
      </p:sp>
      <p:sp>
        <p:nvSpPr>
          <p:cNvPr id="89097" name="Text Box 9"/>
          <p:cNvSpPr txBox="1">
            <a:spLocks noChangeArrowheads="1"/>
          </p:cNvSpPr>
          <p:nvPr/>
        </p:nvSpPr>
        <p:spPr bwMode="auto">
          <a:xfrm>
            <a:off x="343872" y="4265801"/>
            <a:ext cx="84249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es-ES" altLang="es-ES" sz="2400" b="1" baseline="30000" dirty="0" smtClean="0"/>
              <a:t>(1) </a:t>
            </a:r>
            <a:r>
              <a:rPr lang="es-ES" altLang="es-ES" sz="2400" b="1" dirty="0" smtClean="0"/>
              <a:t>7.471€ es nuestra estimación de umbral de pobreza para el Reino </a:t>
            </a:r>
            <a:r>
              <a:rPr lang="es-ES" altLang="es-ES" sz="2400" b="1" dirty="0"/>
              <a:t>de </a:t>
            </a:r>
            <a:r>
              <a:rPr lang="es-ES" altLang="es-ES" sz="2400" b="1" dirty="0" smtClean="0"/>
              <a:t>España (exceptuando </a:t>
            </a:r>
            <a:r>
              <a:rPr lang="es-ES" altLang="es-ES" sz="2400" b="1" dirty="0"/>
              <a:t>las comunidades forales del País Vasco y </a:t>
            </a:r>
            <a:r>
              <a:rPr lang="es-ES" altLang="es-ES" sz="2400" b="1" dirty="0" smtClean="0"/>
              <a:t>Navarra). Supone una cantidad de 622,5€ mensuales por 12 pagas.</a:t>
            </a:r>
            <a:endParaRPr lang="es-ES" altLang="es-ES" sz="2400" dirty="0" smtClean="0"/>
          </a:p>
        </p:txBody>
      </p:sp>
      <p:sp>
        <p:nvSpPr>
          <p:cNvPr id="2" name="1 Rectángulo"/>
          <p:cNvSpPr/>
          <p:nvPr/>
        </p:nvSpPr>
        <p:spPr>
          <a:xfrm>
            <a:off x="360537" y="980728"/>
            <a:ext cx="8342348" cy="76944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4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 transferida a cada persona</a:t>
            </a:r>
            <a:endParaRPr lang="es-ES" altLang="es-ES" sz="4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67544" y="2444695"/>
            <a:ext cx="8136904" cy="954107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s-ES" altLang="es-E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mayor de 18 años = 7.471€ anuales</a:t>
            </a:r>
            <a:endParaRPr lang="es-ES" altLang="es-ES" sz="2800" b="1" baseline="600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s-ES" altLang="es-E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menor de 18 años = 1.494€ anuales</a:t>
            </a:r>
            <a:endParaRPr lang="es-ES" altLang="es-ES" sz="2800" b="1" baseline="62000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74113" y="5976922"/>
            <a:ext cx="8712968" cy="40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ct val="0"/>
              </a:spcBef>
            </a:pPr>
            <a:r>
              <a:rPr lang="es-ES" altLang="es-ES" sz="2400" b="1" baseline="30000" dirty="0" smtClean="0"/>
              <a:t>(2)</a:t>
            </a:r>
            <a:r>
              <a:rPr lang="es-ES" altLang="es-ES" sz="2400" b="1" dirty="0" smtClean="0"/>
              <a:t> representa </a:t>
            </a:r>
            <a:r>
              <a:rPr lang="es-ES" altLang="es-ES" sz="2400" b="1" dirty="0"/>
              <a:t>el 20% de la cantidad asignada a </a:t>
            </a:r>
            <a:r>
              <a:rPr lang="es-ES" altLang="es-ES" sz="2400" b="1" dirty="0" smtClean="0"/>
              <a:t>las personas adultas</a:t>
            </a:r>
            <a:endParaRPr lang="es-ES" altLang="es-ES" sz="2400" b="1" dirty="0"/>
          </a:p>
        </p:txBody>
      </p:sp>
      <p:sp>
        <p:nvSpPr>
          <p:cNvPr id="6" name="Rectángulo 5"/>
          <p:cNvSpPr/>
          <p:nvPr/>
        </p:nvSpPr>
        <p:spPr>
          <a:xfrm>
            <a:off x="8005791" y="2483604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b="1" baseline="600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endParaRPr lang="ca-ES" dirty="0"/>
          </a:p>
        </p:txBody>
      </p:sp>
      <p:sp>
        <p:nvSpPr>
          <p:cNvPr id="7" name="Rectángulo 6"/>
          <p:cNvSpPr/>
          <p:nvPr/>
        </p:nvSpPr>
        <p:spPr>
          <a:xfrm>
            <a:off x="8028384" y="3059668"/>
            <a:ext cx="359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ES" b="1" baseline="62000" dirty="0">
                <a:cs typeface="Arial" panose="020B0604020202020204" pitchFamily="34" charset="0"/>
              </a:rPr>
              <a:t>(2)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4942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9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183860" y="558837"/>
            <a:ext cx="8587350" cy="105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2563" indent="-182563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lnSpc>
                <a:spcPts val="2500"/>
              </a:lnSpc>
            </a:pPr>
            <a:r>
              <a:rPr lang="es-ES" altLang="es-ES" b="1" dirty="0" smtClean="0">
                <a:latin typeface="+mn-lt"/>
              </a:rPr>
              <a:t>Muestra</a:t>
            </a:r>
            <a:r>
              <a:rPr lang="es-ES" altLang="es-ES" b="1" baseline="40000" dirty="0" smtClean="0">
                <a:latin typeface="+mn-lt"/>
              </a:rPr>
              <a:t>(1)</a:t>
            </a:r>
            <a:r>
              <a:rPr lang="es-ES" altLang="es-ES" b="1" dirty="0" smtClean="0">
                <a:latin typeface="+mn-lt"/>
              </a:rPr>
              <a:t> individualizada y estratificada de las liquidaciones del IRPF del Reino de España (sin la CAV ni la comunidad foral de Navarra), casi </a:t>
            </a:r>
            <a:r>
              <a:rPr lang="es-ES" altLang="es-ES" b="1" u="sng" dirty="0" smtClean="0">
                <a:latin typeface="+mn-lt"/>
              </a:rPr>
              <a:t>2 millones de liquidaciones </a:t>
            </a:r>
            <a:r>
              <a:rPr lang="es-ES" altLang="es-ES" b="1" dirty="0" smtClean="0">
                <a:latin typeface="+mn-lt"/>
              </a:rPr>
              <a:t>que identifican a más de </a:t>
            </a:r>
            <a:r>
              <a:rPr lang="es-ES" altLang="es-ES" b="1" u="sng" dirty="0" smtClean="0">
                <a:latin typeface="+mn-lt"/>
              </a:rPr>
              <a:t>22 millones de personas declarantes</a:t>
            </a:r>
            <a:r>
              <a:rPr lang="es-ES" altLang="es-ES" b="1" dirty="0" smtClean="0">
                <a:latin typeface="+mn-lt"/>
              </a:rPr>
              <a:t>.</a:t>
            </a:r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69363" y="69030"/>
            <a:ext cx="899734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ca-ES" altLang="es-ES" sz="2600" b="1" dirty="0" smtClean="0"/>
              <a:t>CARACTERÍSTICAS </a:t>
            </a:r>
            <a:r>
              <a:rPr lang="ca-ES" altLang="es-ES" sz="2600" b="1" dirty="0"/>
              <a:t>DE </a:t>
            </a:r>
            <a:r>
              <a:rPr lang="ca-ES" altLang="es-ES" sz="2600" b="1" dirty="0" smtClean="0"/>
              <a:t>LA INFORMACIÓN UTILIZADA</a:t>
            </a:r>
            <a:endParaRPr lang="ca-ES" altLang="es-ES" sz="2600" b="1" dirty="0"/>
          </a:p>
        </p:txBody>
      </p:sp>
      <p:sp>
        <p:nvSpPr>
          <p:cNvPr id="2" name="CuadroTexto 1"/>
          <p:cNvSpPr txBox="1"/>
          <p:nvPr/>
        </p:nvSpPr>
        <p:spPr>
          <a:xfrm>
            <a:off x="2834608" y="1825418"/>
            <a:ext cx="3227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ca-ES" b="1" dirty="0" smtClean="0">
                <a:solidFill>
                  <a:srgbClr val="0000FF"/>
                </a:solidFill>
              </a:rPr>
              <a:t>¿</a:t>
            </a:r>
            <a:r>
              <a:rPr lang="ca-ES" b="1" dirty="0" err="1" smtClean="0">
                <a:solidFill>
                  <a:srgbClr val="0000FF"/>
                </a:solidFill>
              </a:rPr>
              <a:t>qué</a:t>
            </a:r>
            <a:r>
              <a:rPr lang="ca-ES" b="1" dirty="0" smtClean="0">
                <a:solidFill>
                  <a:srgbClr val="0000FF"/>
                </a:solidFill>
              </a:rPr>
              <a:t> </a:t>
            </a:r>
            <a:r>
              <a:rPr lang="ca-ES" b="1" dirty="0" err="1" smtClean="0">
                <a:solidFill>
                  <a:srgbClr val="0000FF"/>
                </a:solidFill>
              </a:rPr>
              <a:t>permite</a:t>
            </a:r>
            <a:r>
              <a:rPr lang="ca-ES" b="1" dirty="0" smtClean="0">
                <a:solidFill>
                  <a:srgbClr val="0000FF"/>
                </a:solidFill>
              </a:rPr>
              <a:t> esta </a:t>
            </a:r>
            <a:r>
              <a:rPr lang="ca-ES" b="1" dirty="0" err="1" smtClean="0">
                <a:solidFill>
                  <a:srgbClr val="0000FF"/>
                </a:solidFill>
              </a:rPr>
              <a:t>información</a:t>
            </a:r>
            <a:r>
              <a:rPr lang="ca-ES" b="1" dirty="0" smtClean="0">
                <a:solidFill>
                  <a:srgbClr val="0000FF"/>
                </a:solidFill>
              </a:rPr>
              <a:t>?</a:t>
            </a:r>
            <a:endParaRPr lang="ca-ES" b="1" dirty="0">
              <a:solidFill>
                <a:srgbClr val="0000FF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9363" y="6309320"/>
            <a:ext cx="87581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200" b="1" baseline="30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(1)  </a:t>
            </a:r>
            <a:r>
              <a:rPr lang="es-ES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Información </a:t>
            </a:r>
            <a:r>
              <a:rPr lang="es-E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cedida y suministrada como MUESTRA IRPF </a:t>
            </a:r>
            <a:r>
              <a:rPr lang="es-ES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IEF-AEAT </a:t>
            </a:r>
            <a:r>
              <a:rPr lang="es-E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(Declarantes) y MUESTRA IRPF </a:t>
            </a:r>
            <a:r>
              <a:rPr lang="es-ES" sz="1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IEF-AEAT </a:t>
            </a:r>
            <a:r>
              <a:rPr lang="es-E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(NO Declarantes), por el Instituto de Estudios Fiscales.</a:t>
            </a:r>
            <a:endParaRPr lang="es-ES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40184" y="2232344"/>
            <a:ext cx="8587350" cy="175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2563" indent="-182563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16000" indent="-216000" algn="just">
              <a:lnSpc>
                <a:spcPts val="2000"/>
              </a:lnSpc>
              <a:buFont typeface="+mj-lt"/>
              <a:buAutoNum type="arabicParenR"/>
            </a:pPr>
            <a:r>
              <a:rPr lang="es-ES" altLang="es-ES" b="1" dirty="0" smtClean="0">
                <a:latin typeface="+mn-lt"/>
              </a:rPr>
              <a:t>una imputación prácticamente exhaustiva de todo el flujo de rendimientos de la persona declarante en el IRPF: trabajo, capital mobiliario, inmobiliario, actividades económicas, ganancias y pérdidas patrimoniales.</a:t>
            </a:r>
          </a:p>
          <a:p>
            <a:pPr marL="216000" indent="-216000" algn="just">
              <a:lnSpc>
                <a:spcPts val="1000"/>
              </a:lnSpc>
              <a:buFont typeface="+mj-lt"/>
              <a:buAutoNum type="arabicParenR"/>
            </a:pPr>
            <a:endParaRPr lang="es-ES" altLang="es-ES" b="1" dirty="0" smtClean="0">
              <a:latin typeface="+mn-lt"/>
            </a:endParaRPr>
          </a:p>
          <a:p>
            <a:pPr marL="216000" indent="-216000" algn="just">
              <a:lnSpc>
                <a:spcPts val="2000"/>
              </a:lnSpc>
              <a:buFont typeface="+mj-lt"/>
              <a:buAutoNum type="arabicParenR"/>
            </a:pPr>
            <a:r>
              <a:rPr lang="es-ES" altLang="es-ES" b="1" dirty="0" smtClean="0">
                <a:latin typeface="+mn-lt"/>
              </a:rPr>
              <a:t>identificar las características socio-familiares de la persona declarante: edad, estado civil, descendientes, ascendientes, declaración individual o conjunta, etc., elevando </a:t>
            </a:r>
            <a:r>
              <a:rPr lang="es-ES" altLang="es-ES" b="1" dirty="0">
                <a:latin typeface="+mn-lt"/>
              </a:rPr>
              <a:t>hasta los </a:t>
            </a:r>
            <a:r>
              <a:rPr lang="es-ES" altLang="es-ES" b="1" u="sng" dirty="0">
                <a:latin typeface="+mn-lt"/>
              </a:rPr>
              <a:t>34 millones de </a:t>
            </a:r>
            <a:r>
              <a:rPr lang="es-ES" altLang="es-ES" b="1" u="sng" dirty="0" smtClean="0">
                <a:latin typeface="+mn-lt"/>
              </a:rPr>
              <a:t>personas</a:t>
            </a:r>
            <a:r>
              <a:rPr lang="es-ES" altLang="es-ES" b="1" dirty="0" smtClean="0">
                <a:latin typeface="+mn-lt"/>
              </a:rPr>
              <a:t> la cifra de población analizada.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94739" y="4779814"/>
            <a:ext cx="8346587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s-ES" b="1" dirty="0"/>
              <a:t>de los 43,7 millones de personas, posibles perceptores de la RB, se detectan en el IRPF que manejamos 34,3. No se consiguen identificar 9,4 millones (8,2 adultas y 1,2 menores). La cobertura de la población adulta es del 77,3%, de la menor de 18 años del 83,3% y del total del 78,4%.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684727" y="4395734"/>
            <a:ext cx="3527441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ca-ES" b="1" dirty="0" smtClean="0">
                <a:solidFill>
                  <a:srgbClr val="FF0000"/>
                </a:solidFill>
              </a:rPr>
              <a:t>¿</a:t>
            </a:r>
            <a:r>
              <a:rPr lang="ca-ES" b="1" dirty="0" err="1" smtClean="0">
                <a:solidFill>
                  <a:srgbClr val="FF0000"/>
                </a:solidFill>
              </a:rPr>
              <a:t>qué</a:t>
            </a:r>
            <a:r>
              <a:rPr lang="ca-ES" b="1" dirty="0" smtClean="0">
                <a:solidFill>
                  <a:srgbClr val="FF0000"/>
                </a:solidFill>
              </a:rPr>
              <a:t> no </a:t>
            </a:r>
            <a:r>
              <a:rPr lang="ca-ES" b="1" dirty="0" err="1" smtClean="0">
                <a:solidFill>
                  <a:srgbClr val="FF0000"/>
                </a:solidFill>
              </a:rPr>
              <a:t>permite</a:t>
            </a:r>
            <a:r>
              <a:rPr lang="ca-ES" b="1" dirty="0" smtClean="0">
                <a:solidFill>
                  <a:srgbClr val="FF0000"/>
                </a:solidFill>
              </a:rPr>
              <a:t> esta </a:t>
            </a:r>
            <a:r>
              <a:rPr lang="ca-ES" b="1" dirty="0" err="1" smtClean="0">
                <a:solidFill>
                  <a:srgbClr val="FF0000"/>
                </a:solidFill>
              </a:rPr>
              <a:t>información</a:t>
            </a:r>
            <a:r>
              <a:rPr lang="ca-ES" b="1" dirty="0" smtClean="0">
                <a:solidFill>
                  <a:srgbClr val="FF0000"/>
                </a:solidFill>
              </a:rPr>
              <a:t>?</a:t>
            </a:r>
            <a:endParaRPr lang="ca-E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3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1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187218"/>
              </p:ext>
            </p:extLst>
          </p:nvPr>
        </p:nvGraphicFramePr>
        <p:xfrm>
          <a:off x="395536" y="512390"/>
          <a:ext cx="8482563" cy="3759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5" name="Hoja de cálculo" r:id="rId4" imgW="7376142" imgH="3268944" progId="Excel.Sheet.12">
                  <p:embed/>
                </p:oleObj>
              </mc:Choice>
              <mc:Fallback>
                <p:oleObj name="Hoja de cálculo" r:id="rId4" imgW="7376142" imgH="326894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536" y="512390"/>
                        <a:ext cx="8482563" cy="3759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10 CuadroTexto"/>
          <p:cNvSpPr txBox="1"/>
          <p:nvPr/>
        </p:nvSpPr>
        <p:spPr>
          <a:xfrm>
            <a:off x="539551" y="4567646"/>
            <a:ext cx="8338547" cy="136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0000FF"/>
                </a:solidFill>
              </a:rPr>
              <a:t>el punto de partida, muestra una importante desigualdad de renta</a:t>
            </a:r>
          </a:p>
          <a:p>
            <a:pPr algn="just">
              <a:lnSpc>
                <a:spcPts val="0"/>
              </a:lnSpc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0000FF"/>
              </a:solidFill>
            </a:endParaRPr>
          </a:p>
          <a:p>
            <a:pPr algn="just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0000FF"/>
              </a:solidFill>
            </a:endParaRP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0000FF"/>
                </a:solidFill>
              </a:rPr>
              <a:t>b</a:t>
            </a:r>
            <a:r>
              <a:rPr lang="es-ES" b="1" dirty="0" smtClean="0">
                <a:solidFill>
                  <a:srgbClr val="0000FF"/>
                </a:solidFill>
              </a:rPr>
              <a:t>uena parte de las reducciones y deducciones, fundamentalmente las de mayor cuantía, que contempla el actual IRPF son claramente regresivas</a:t>
            </a:r>
          </a:p>
          <a:p>
            <a:pPr algn="just">
              <a:lnSpc>
                <a:spcPts val="0"/>
              </a:lnSpc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0000FF"/>
              </a:solidFill>
            </a:endParaRPr>
          </a:p>
          <a:p>
            <a:pPr algn="just">
              <a:lnSpc>
                <a:spcPts val="1000"/>
              </a:lnSpc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0000FF"/>
              </a:solidFill>
            </a:endParaRPr>
          </a:p>
          <a:p>
            <a:pPr algn="just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0000FF"/>
                </a:solidFill>
              </a:rPr>
              <a:t>la disminución de la desigualdad, en términos de redistribución, conseguida con el IRPF es del 4,57%  </a:t>
            </a:r>
            <a:endParaRPr lang="es-ES" b="1" dirty="0">
              <a:solidFill>
                <a:srgbClr val="0000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196013" y="699905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b="1" dirty="0"/>
              <a:t>(</a:t>
            </a:r>
            <a:r>
              <a:rPr lang="ca-ES" sz="1200" b="1" dirty="0" smtClean="0"/>
              <a:t>1)</a:t>
            </a:r>
            <a:endParaRPr lang="ca-ES" sz="12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196013" y="919753"/>
            <a:ext cx="359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200" b="1" dirty="0" smtClean="0"/>
              <a:t>(2)</a:t>
            </a:r>
            <a:endParaRPr lang="ca-ES" sz="12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23528" y="6181760"/>
            <a:ext cx="7533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b="1" baseline="30000" dirty="0" smtClean="0"/>
              <a:t>1</a:t>
            </a:r>
            <a:r>
              <a:rPr lang="es-ES_tradnl" sz="1400" b="1" dirty="0" smtClean="0"/>
              <a:t>Renta Bruta = Saldo neto de rendimientos sin posibles compensaciones + Ganancias patrimoniales</a:t>
            </a:r>
          </a:p>
          <a:p>
            <a:r>
              <a:rPr lang="es-ES_tradnl" sz="1400" b="1" baseline="30000" dirty="0" smtClean="0"/>
              <a:t>2</a:t>
            </a:r>
            <a:r>
              <a:rPr lang="es-ES_tradnl" sz="1400" b="1" dirty="0" smtClean="0"/>
              <a:t>Renta neta = Renta bruta – Cuota IRPF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563888" y="34044"/>
            <a:ext cx="54970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" altLang="es-ES" sz="2000" b="1" dirty="0" smtClean="0"/>
              <a:t>Desigualdad, Progresividad, redistribución</a:t>
            </a:r>
            <a:r>
              <a:rPr lang="es-ES" altLang="es-ES" sz="2400" b="1" dirty="0" smtClean="0"/>
              <a:t> </a:t>
            </a:r>
            <a:endParaRPr lang="es-ES" alt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4250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91293" y="141866"/>
            <a:ext cx="896120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Tx/>
              <a:buNone/>
            </a:pPr>
            <a:r>
              <a:rPr lang="es-ES" altLang="es-ES" sz="2200" b="1" dirty="0" smtClean="0"/>
              <a:t>AHORRO QUE SE PRODUCIRÍA CON LA ADOPCION DE UNA RB</a:t>
            </a:r>
            <a:endParaRPr lang="es-ES" altLang="es-ES" sz="2200" b="1" dirty="0"/>
          </a:p>
        </p:txBody>
      </p:sp>
      <p:sp>
        <p:nvSpPr>
          <p:cNvPr id="5" name="4 Rectángulo"/>
          <p:cNvSpPr/>
          <p:nvPr/>
        </p:nvSpPr>
        <p:spPr>
          <a:xfrm>
            <a:off x="467544" y="687561"/>
            <a:ext cx="82809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altLang="es-ES" sz="2400" b="1" dirty="0" smtClean="0">
                <a:solidFill>
                  <a:srgbClr val="0000FF"/>
                </a:solidFill>
              </a:rPr>
              <a:t>Característica 4) de la RB </a:t>
            </a:r>
            <a:r>
              <a:rPr lang="es-ES" altLang="es-ES" sz="1400" b="1" dirty="0" smtClean="0"/>
              <a:t>(sustituye total o parcialmente a cualquier otra prestación pública)</a:t>
            </a:r>
          </a:p>
          <a:p>
            <a:pPr algn="just"/>
            <a:r>
              <a:rPr lang="es-ES" altLang="es-ES" sz="1400" b="1" dirty="0" smtClean="0"/>
              <a:t>(si la prestación es de cuantía inferior se elimina</a:t>
            </a:r>
          </a:p>
          <a:p>
            <a:pPr algn="just"/>
            <a:r>
              <a:rPr lang="es-ES" altLang="es-ES" sz="1400" b="1" dirty="0" smtClean="0"/>
              <a:t>(si la prestación es de cuantía superior, se elimina hasta la cantidad que representa la RB)</a:t>
            </a:r>
            <a:endParaRPr lang="es-ES" altLang="es-ES" sz="2400" b="1" dirty="0">
              <a:solidFill>
                <a:srgbClr val="0000FF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1293" y="6237312"/>
            <a:ext cx="89612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b="1" dirty="0"/>
              <a:t>Fuente: Elaboración propia con datos de </a:t>
            </a:r>
            <a:r>
              <a:rPr lang="es-ES_tradnl" sz="1200" b="1" dirty="0" err="1"/>
              <a:t>Eurostat</a:t>
            </a:r>
            <a:r>
              <a:rPr lang="es-ES_tradnl" sz="1200" b="1" dirty="0"/>
              <a:t>, INE, </a:t>
            </a:r>
            <a:r>
              <a:rPr lang="es-ES_tradnl" sz="1200" b="1" dirty="0" err="1"/>
              <a:t>Eustat</a:t>
            </a:r>
            <a:r>
              <a:rPr lang="es-ES_tradnl" sz="1200" b="1" dirty="0"/>
              <a:t>, I. Estadístico de Navarra, Ministerio de Educación, Ministerio de Hacienda, MUFACE, Ministerio de Defensa, Ministerio de Interior, Conferencia Episcopal, Ministerio de Trabajo (TGSS y SPEE)</a:t>
            </a:r>
            <a:endParaRPr lang="es-ES" sz="12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43403" y="5565652"/>
            <a:ext cx="885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600" b="1" dirty="0" smtClean="0">
                <a:solidFill>
                  <a:srgbClr val="FF0000"/>
                </a:solidFill>
              </a:rPr>
              <a:t>el grueso del montante de dicho ahorro se concentra en dos epígrafes: pensiones y desempleo (81,8%)  </a:t>
            </a:r>
            <a:endParaRPr lang="es-ES_tradnl" sz="1600" b="1" dirty="0">
              <a:solidFill>
                <a:srgbClr val="FF0000"/>
              </a:solidFill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763688" y="1700808"/>
            <a:ext cx="4680520" cy="3750036"/>
            <a:chOff x="1763688" y="1902703"/>
            <a:chExt cx="4680520" cy="3750036"/>
          </a:xfrm>
        </p:grpSpPr>
        <p:graphicFrame>
          <p:nvGraphicFramePr>
            <p:cNvPr id="6" name="Objeto 5"/>
            <p:cNvGraphicFramePr>
              <a:graphicFrameLocks noChangeAspect="1"/>
            </p:cNvGraphicFramePr>
            <p:nvPr>
              <p:extLst/>
            </p:nvPr>
          </p:nvGraphicFramePr>
          <p:xfrm>
            <a:off x="1835696" y="1902703"/>
            <a:ext cx="4608512" cy="3503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11" name="Hoja de cálculo" r:id="rId4" imgW="2979458" imgH="2263248" progId="Excel.Sheet.12">
                    <p:embed/>
                  </p:oleObj>
                </mc:Choice>
                <mc:Fallback>
                  <p:oleObj name="Hoja de cálculo" r:id="rId4" imgW="2979458" imgH="2263248" progId="Excel.Sheet.12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835696" y="1902703"/>
                          <a:ext cx="4608512" cy="3503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CuadroTexto 7"/>
            <p:cNvSpPr txBox="1"/>
            <p:nvPr/>
          </p:nvSpPr>
          <p:spPr>
            <a:xfrm>
              <a:off x="1763688" y="5375740"/>
              <a:ext cx="29859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200" b="1" dirty="0" smtClean="0"/>
                <a:t>Datos sin tener en cuenta Euskadi y Navarra</a:t>
              </a:r>
              <a:endParaRPr lang="es-ES_tradnl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2320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700808"/>
            <a:ext cx="7344816" cy="3168352"/>
          </a:xfrm>
        </p:spPr>
        <p:txBody>
          <a:bodyPr>
            <a:noAutofit/>
          </a:bodyPr>
          <a:lstStyle/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integración de la base del ahorro en la base general</a:t>
            </a:r>
          </a:p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eliminación de compensaciones entre rendimientos</a:t>
            </a:r>
          </a:p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eliminación de los mínimos personales y familiares</a:t>
            </a:r>
          </a:p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eliminación de todas las reducciones de la base (planes de pensiones, circunstancias personales, rendimientos del trabajo, etc.)</a:t>
            </a:r>
          </a:p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eliminación de todas las deducciones de la cuota (vivienda, incentivos, etc.)</a:t>
            </a:r>
          </a:p>
          <a:p>
            <a:pPr marL="361950" indent="-361950" algn="just">
              <a:lnSpc>
                <a:spcPts val="2500"/>
              </a:lnSpc>
              <a:buFont typeface="+mj-lt"/>
              <a:buAutoNum type="arabicParenR"/>
            </a:pPr>
            <a:r>
              <a:rPr lang="es-ES" altLang="es-ES" sz="2400" b="1" dirty="0" smtClean="0">
                <a:solidFill>
                  <a:srgbClr val="0000FF"/>
                </a:solidFill>
              </a:rPr>
              <a:t>tipo único combinado con la transferencia de RB</a:t>
            </a:r>
            <a:r>
              <a:rPr lang="es-ES" altLang="es-ES" sz="2400" b="1" baseline="30000" dirty="0" smtClean="0"/>
              <a:t>(1)</a:t>
            </a:r>
            <a:endParaRPr lang="es-ES" altLang="es-ES" sz="2400" b="1" baseline="30000" dirty="0"/>
          </a:p>
        </p:txBody>
      </p:sp>
      <p:sp>
        <p:nvSpPr>
          <p:cNvPr id="121867" name="Text Box 11"/>
          <p:cNvSpPr txBox="1">
            <a:spLocks noChangeArrowheads="1"/>
          </p:cNvSpPr>
          <p:nvPr/>
        </p:nvSpPr>
        <p:spPr bwMode="auto">
          <a:xfrm>
            <a:off x="179512" y="157163"/>
            <a:ext cx="8784976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  <a:buFontTx/>
              <a:buNone/>
            </a:pPr>
            <a:r>
              <a:rPr lang="es-ES" altLang="es-ES" sz="2600" b="1" dirty="0" smtClean="0"/>
              <a:t>6 CARACTERÍSTICAS DE LA REFORMA DEL IRPF PARA FINANCIAR LA IMPLANTACIÓN DE UNA RB</a:t>
            </a:r>
            <a:endParaRPr lang="es-ES" altLang="es-ES" sz="2600" b="1" dirty="0"/>
          </a:p>
        </p:txBody>
      </p:sp>
      <p:sp>
        <p:nvSpPr>
          <p:cNvPr id="4" name="Rectángulo 3"/>
          <p:cNvSpPr/>
          <p:nvPr/>
        </p:nvSpPr>
        <p:spPr>
          <a:xfrm>
            <a:off x="91396" y="6228601"/>
            <a:ext cx="89612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600" b="1" baseline="30000" dirty="0" smtClean="0"/>
              <a:t>(1)</a:t>
            </a:r>
            <a:r>
              <a:rPr lang="es-ES_tradnl" sz="1600" b="1" dirty="0" smtClean="0"/>
              <a:t>Aunque nuestro modelo de simulación permite contemplar distintos tramos y tipos para la financiación de la RB.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41070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980115" y="44624"/>
            <a:ext cx="70678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" altLang="es-ES" sz="3200" b="1" dirty="0" smtClean="0"/>
              <a:t>RESULTADOS DE LA REFORMA (1)</a:t>
            </a:r>
            <a:endParaRPr lang="es-ES" altLang="es-ES" sz="32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79512" y="1196752"/>
            <a:ext cx="8547905" cy="5427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s-ES" sz="3200" b="1" dirty="0" smtClean="0"/>
              <a:t>Un tipo único del 49% permite financiar la RB a más de 34 millones de personas, casi 28 millones de adultas y poco más de 6,5 millones de jóvenes, garantizando la recaudación del IRPF ex-ante (característica 5 de la RB).</a:t>
            </a:r>
          </a:p>
          <a:p>
            <a:pPr algn="just">
              <a:lnSpc>
                <a:spcPts val="3000"/>
              </a:lnSpc>
            </a:pPr>
            <a:r>
              <a:rPr lang="es-ES" sz="3200" b="1" dirty="0" smtClean="0"/>
              <a:t> </a:t>
            </a:r>
          </a:p>
          <a:p>
            <a:pPr marL="85725" indent="-85725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s-ES" sz="3200" b="1" dirty="0" smtClean="0"/>
              <a:t>También abarca a la población no detectada en el IRPF, lo que significa que los 43,7 millones de personas que conforman la población de derecho en el Reino de España percibirían la RB.</a:t>
            </a:r>
          </a:p>
          <a:p>
            <a:pPr algn="just">
              <a:lnSpc>
                <a:spcPts val="800"/>
              </a:lnSpc>
            </a:pPr>
            <a:endParaRPr lang="es-ES" sz="3200" b="1" dirty="0" smtClean="0"/>
          </a:p>
          <a:p>
            <a:pPr algn="just">
              <a:lnSpc>
                <a:spcPts val="800"/>
              </a:lnSpc>
            </a:pPr>
            <a:endParaRPr lang="es-ES" sz="3200" b="1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1043608" y="476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00FF"/>
                </a:solidFill>
              </a:rPr>
              <a:t>situación </a:t>
            </a:r>
            <a:r>
              <a:rPr lang="es-ES" b="1" dirty="0" smtClean="0">
                <a:solidFill>
                  <a:srgbClr val="0000FF"/>
                </a:solidFill>
              </a:rPr>
              <a:t>ex-post = implantación RB</a:t>
            </a:r>
            <a:r>
              <a:rPr lang="es-ES" b="1" dirty="0">
                <a:solidFill>
                  <a:srgbClr val="0000FF"/>
                </a:solidFill>
              </a:rPr>
              <a:t> </a:t>
            </a:r>
            <a:r>
              <a:rPr lang="es-ES" b="1" dirty="0" smtClean="0">
                <a:solidFill>
                  <a:srgbClr val="0000FF"/>
                </a:solidFill>
              </a:rPr>
              <a:t>                situación ex-ante = sin </a:t>
            </a:r>
            <a:r>
              <a:rPr lang="es-ES" b="1" dirty="0">
                <a:solidFill>
                  <a:srgbClr val="0000FF"/>
                </a:solidFill>
              </a:rPr>
              <a:t>RB</a:t>
            </a:r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82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980115" y="44624"/>
            <a:ext cx="70678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" altLang="es-ES" sz="3200" b="1" dirty="0" smtClean="0"/>
              <a:t>RESULTADOS DE LA REFORMA (2)</a:t>
            </a:r>
            <a:endParaRPr lang="es-ES" altLang="es-ES" sz="32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114480" y="1196752"/>
            <a:ext cx="82019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s-ES" sz="3200" b="1" dirty="0" smtClean="0"/>
              <a:t>Un 61,7% de personas mejoran, respecto a la situación ex-ante: pagan más pero lo que perciben de RB es superior al incremento en su IRPF.</a:t>
            </a:r>
          </a:p>
          <a:p>
            <a:pPr marL="85725" indent="-85725" algn="just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s-ES" sz="3200" b="1" dirty="0" smtClean="0"/>
          </a:p>
          <a:p>
            <a:pPr marL="85725" indent="-85725" algn="just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s-ES" sz="3200" b="1" dirty="0" smtClean="0"/>
              <a:t>El porcentaje aumenta hasta el 75%, al añadir las personas a cargo de cada declarante, puesto que la RB es una transferencia individual.</a:t>
            </a:r>
          </a:p>
          <a:p>
            <a:pPr marL="85725" indent="-85725" algn="just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s-ES" sz="3200" b="1" dirty="0" smtClean="0"/>
          </a:p>
          <a:p>
            <a:pPr marL="85725" indent="-85725" algn="just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s-ES" sz="3200" b="1" dirty="0" smtClean="0"/>
              <a:t>En los dos casos señalados, por supuesto, hay un 38,3% y un 25% de personas perdedoras.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43608" y="47667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00FF"/>
                </a:solidFill>
              </a:rPr>
              <a:t>situación </a:t>
            </a:r>
            <a:r>
              <a:rPr lang="es-ES" b="1" dirty="0" smtClean="0">
                <a:solidFill>
                  <a:srgbClr val="0000FF"/>
                </a:solidFill>
              </a:rPr>
              <a:t>ex-post = implantación RB</a:t>
            </a:r>
            <a:r>
              <a:rPr lang="es-ES" b="1" dirty="0">
                <a:solidFill>
                  <a:srgbClr val="0000FF"/>
                </a:solidFill>
              </a:rPr>
              <a:t> </a:t>
            </a:r>
            <a:r>
              <a:rPr lang="es-ES" b="1" dirty="0" smtClean="0">
                <a:solidFill>
                  <a:srgbClr val="0000FF"/>
                </a:solidFill>
              </a:rPr>
              <a:t>                situación ex-ante = sin </a:t>
            </a:r>
            <a:r>
              <a:rPr lang="es-ES" b="1" dirty="0">
                <a:solidFill>
                  <a:srgbClr val="0000FF"/>
                </a:solidFill>
              </a:rPr>
              <a:t>RB</a:t>
            </a:r>
            <a:endParaRPr lang="es-E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6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5496" y="44624"/>
            <a:ext cx="62104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" altLang="es-ES" sz="2800" b="1" dirty="0" smtClean="0"/>
              <a:t>RESULTADOS DE LA REFORMA (3)</a:t>
            </a:r>
            <a:endParaRPr lang="es-ES" altLang="es-ES" sz="28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14132" y="5754742"/>
            <a:ext cx="8622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rgbClr val="0000FF"/>
                </a:solidFill>
              </a:rPr>
              <a:t> el valor negativo de las 6 primeras </a:t>
            </a:r>
            <a:r>
              <a:rPr lang="es-ES" sz="1600" b="1" dirty="0" err="1" smtClean="0">
                <a:solidFill>
                  <a:srgbClr val="0000FF"/>
                </a:solidFill>
              </a:rPr>
              <a:t>decilas</a:t>
            </a:r>
            <a:r>
              <a:rPr lang="es-ES" sz="1600" b="1" dirty="0" smtClean="0">
                <a:solidFill>
                  <a:srgbClr val="0000FF"/>
                </a:solidFill>
              </a:rPr>
              <a:t> en la situación ex-post, indica que son perceptores netos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34" y="766172"/>
            <a:ext cx="5643411" cy="4607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25218"/>
              </p:ext>
            </p:extLst>
          </p:nvPr>
        </p:nvGraphicFramePr>
        <p:xfrm>
          <a:off x="6245979" y="188640"/>
          <a:ext cx="2663251" cy="3486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8" name="Hoja de cálculo" r:id="rId5" imgW="2219376" imgH="2905057" progId="Excel.Sheet.12">
                  <p:embed/>
                </p:oleObj>
              </mc:Choice>
              <mc:Fallback>
                <p:oleObj name="Hoja de cálculo" r:id="rId5" imgW="2219376" imgH="29050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5979" y="188640"/>
                        <a:ext cx="2663251" cy="3486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" name="Grupo 59"/>
          <p:cNvGrpSpPr/>
          <p:nvPr/>
        </p:nvGrpSpPr>
        <p:grpSpPr>
          <a:xfrm>
            <a:off x="5980968" y="3717032"/>
            <a:ext cx="2983520" cy="956124"/>
            <a:chOff x="5980968" y="3717032"/>
            <a:chExt cx="2983520" cy="956124"/>
          </a:xfrm>
        </p:grpSpPr>
        <p:sp>
          <p:nvSpPr>
            <p:cNvPr id="4" name="3 CuadroTexto"/>
            <p:cNvSpPr txBox="1"/>
            <p:nvPr/>
          </p:nvSpPr>
          <p:spPr>
            <a:xfrm>
              <a:off x="5980968" y="4221750"/>
              <a:ext cx="292826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s-ES" sz="1400" b="1" dirty="0" smtClean="0"/>
                <a:t>ex-ante: marginal </a:t>
              </a:r>
              <a:r>
                <a:rPr lang="es-ES" sz="1400" b="1" dirty="0"/>
                <a:t>máximo 43%</a:t>
              </a:r>
            </a:p>
            <a:p>
              <a:pPr algn="r">
                <a:lnSpc>
                  <a:spcPts val="1400"/>
                </a:lnSpc>
              </a:pPr>
              <a:r>
                <a:rPr lang="es-ES" sz="1400" b="1" dirty="0" smtClean="0"/>
                <a:t>ex-post: tipo único: 49%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6833974" y="3880468"/>
              <a:ext cx="21305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 smtClean="0"/>
                <a:t>Tipos efectivos por </a:t>
              </a:r>
              <a:r>
                <a:rPr lang="es-ES" sz="1400" b="1" dirty="0" err="1" smtClean="0"/>
                <a:t>decilas</a:t>
              </a:r>
              <a:endParaRPr lang="es-ES" sz="1400" b="1" dirty="0" smtClean="0"/>
            </a:p>
          </p:txBody>
        </p:sp>
        <p:cxnSp>
          <p:nvCxnSpPr>
            <p:cNvPr id="10" name="9 Conector recto de flecha"/>
            <p:cNvCxnSpPr/>
            <p:nvPr/>
          </p:nvCxnSpPr>
          <p:spPr>
            <a:xfrm flipV="1">
              <a:off x="7972236" y="3717032"/>
              <a:ext cx="358604" cy="23201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9 Conector recto de flecha"/>
            <p:cNvCxnSpPr/>
            <p:nvPr/>
          </p:nvCxnSpPr>
          <p:spPr>
            <a:xfrm flipH="1" flipV="1">
              <a:off x="7567904" y="3723410"/>
              <a:ext cx="404332" cy="22563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Conector recto 50"/>
          <p:cNvCxnSpPr/>
          <p:nvPr/>
        </p:nvCxnSpPr>
        <p:spPr>
          <a:xfrm flipH="1">
            <a:off x="6382062" y="3788056"/>
            <a:ext cx="693084" cy="369704"/>
          </a:xfrm>
          <a:prstGeom prst="line">
            <a:avLst/>
          </a:prstGeom>
          <a:ln w="127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980115" y="44624"/>
            <a:ext cx="70678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_tradnl" altLang="es-ES" sz="3200" b="1" dirty="0" smtClean="0"/>
              <a:t>RESULTADOS DE LA REFORMA (4)</a:t>
            </a:r>
            <a:endParaRPr lang="es-ES_tradnl" altLang="es-ES" sz="3200" b="1" dirty="0"/>
          </a:p>
        </p:txBody>
      </p:sp>
      <p:sp>
        <p:nvSpPr>
          <p:cNvPr id="6" name="8 CuadroTexto"/>
          <p:cNvSpPr txBox="1"/>
          <p:nvPr/>
        </p:nvSpPr>
        <p:spPr>
          <a:xfrm>
            <a:off x="107504" y="4149080"/>
            <a:ext cx="8928992" cy="269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>
                <a:solidFill>
                  <a:srgbClr val="0000FF"/>
                </a:solidFill>
              </a:rPr>
              <a:t>las cuatro primeras </a:t>
            </a:r>
            <a:r>
              <a:rPr lang="es-ES_tradnl" sz="2000" b="1" dirty="0" err="1" smtClean="0">
                <a:solidFill>
                  <a:srgbClr val="0000FF"/>
                </a:solidFill>
              </a:rPr>
              <a:t>decilas</a:t>
            </a:r>
            <a:r>
              <a:rPr lang="es-ES_tradnl" sz="2000" b="1" dirty="0" smtClean="0">
                <a:solidFill>
                  <a:srgbClr val="0000FF"/>
                </a:solidFill>
              </a:rPr>
              <a:t>, las más pobres, son todas ganadoras</a:t>
            </a:r>
          </a:p>
          <a:p>
            <a:pPr marL="85725" indent="-85725" algn="just">
              <a:lnSpc>
                <a:spcPts val="700"/>
              </a:lnSpc>
              <a:buFont typeface="Arial" panose="020B0604020202020204" pitchFamily="34" charset="0"/>
              <a:buChar char="•"/>
            </a:pPr>
            <a:endParaRPr lang="es-ES_tradnl" sz="2000" b="1" dirty="0" smtClean="0">
              <a:solidFill>
                <a:srgbClr val="0000FF"/>
              </a:solidFill>
            </a:endParaRPr>
          </a:p>
          <a:p>
            <a:pPr marL="85725" indent="-85725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>
                <a:solidFill>
                  <a:srgbClr val="0000FF"/>
                </a:solidFill>
              </a:rPr>
              <a:t>en la quinta y sexta </a:t>
            </a:r>
            <a:r>
              <a:rPr lang="es-ES_tradnl" sz="2000" b="1" dirty="0" err="1" smtClean="0">
                <a:solidFill>
                  <a:srgbClr val="0000FF"/>
                </a:solidFill>
              </a:rPr>
              <a:t>decila</a:t>
            </a:r>
            <a:r>
              <a:rPr lang="es-ES_tradnl" sz="2000" b="1" dirty="0" smtClean="0">
                <a:solidFill>
                  <a:srgbClr val="0000FF"/>
                </a:solidFill>
              </a:rPr>
              <a:t> los ganadores superan ampliamente a los perdedores 91,9% frente a 8,1% en la quinta y 64,1% frente a 35,9% en la sexta</a:t>
            </a:r>
          </a:p>
          <a:p>
            <a:pPr marL="85725" indent="-85725" algn="just">
              <a:lnSpc>
                <a:spcPts val="700"/>
              </a:lnSpc>
              <a:buFont typeface="Arial" panose="020B0604020202020204" pitchFamily="34" charset="0"/>
              <a:buChar char="•"/>
            </a:pPr>
            <a:endParaRPr lang="es-ES_tradnl" sz="2000" b="1" dirty="0" smtClean="0">
              <a:solidFill>
                <a:srgbClr val="0000FF"/>
              </a:solidFill>
            </a:endParaRPr>
          </a:p>
          <a:p>
            <a:pPr marL="85725" indent="-85725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>
                <a:solidFill>
                  <a:srgbClr val="0000FF"/>
                </a:solidFill>
              </a:rPr>
              <a:t>en la séptima </a:t>
            </a:r>
            <a:r>
              <a:rPr lang="es-ES_tradnl" sz="2000" b="1" dirty="0" err="1" smtClean="0">
                <a:solidFill>
                  <a:srgbClr val="0000FF"/>
                </a:solidFill>
              </a:rPr>
              <a:t>decila</a:t>
            </a:r>
            <a:r>
              <a:rPr lang="es-ES_tradnl" sz="2000" b="1" dirty="0" smtClean="0">
                <a:solidFill>
                  <a:srgbClr val="0000FF"/>
                </a:solidFill>
              </a:rPr>
              <a:t>, por primera vez los perdedores superan a los ganadores, pero la ganancia es sensiblemente superior a la pérdida (global y per cápita)</a:t>
            </a:r>
          </a:p>
          <a:p>
            <a:pPr marL="85725" indent="-85725" algn="just">
              <a:lnSpc>
                <a:spcPts val="700"/>
              </a:lnSpc>
              <a:buFont typeface="Arial" panose="020B0604020202020204" pitchFamily="34" charset="0"/>
              <a:buChar char="•"/>
            </a:pPr>
            <a:endParaRPr lang="es-ES_tradnl" sz="2000" b="1" dirty="0" smtClean="0">
              <a:solidFill>
                <a:srgbClr val="0000FF"/>
              </a:solidFill>
            </a:endParaRPr>
          </a:p>
          <a:p>
            <a:pPr marL="85725" indent="-85725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>
                <a:solidFill>
                  <a:srgbClr val="0000FF"/>
                </a:solidFill>
              </a:rPr>
              <a:t>a partir de la séptima </a:t>
            </a:r>
            <a:r>
              <a:rPr lang="es-ES_tradnl" sz="2000" b="1" dirty="0" err="1" smtClean="0">
                <a:solidFill>
                  <a:srgbClr val="0000FF"/>
                </a:solidFill>
              </a:rPr>
              <a:t>decila</a:t>
            </a:r>
            <a:r>
              <a:rPr lang="es-ES_tradnl" sz="2000" b="1" dirty="0" smtClean="0">
                <a:solidFill>
                  <a:srgbClr val="0000FF"/>
                </a:solidFill>
              </a:rPr>
              <a:t>, los perdedores son sensiblemente superiores, y en la última </a:t>
            </a:r>
            <a:r>
              <a:rPr lang="es-ES_tradnl" sz="2000" b="1" dirty="0" err="1" smtClean="0">
                <a:solidFill>
                  <a:srgbClr val="0000FF"/>
                </a:solidFill>
              </a:rPr>
              <a:t>decila</a:t>
            </a:r>
            <a:r>
              <a:rPr lang="es-ES_tradnl" sz="2000" b="1" dirty="0" smtClean="0">
                <a:solidFill>
                  <a:srgbClr val="0000FF"/>
                </a:solidFill>
              </a:rPr>
              <a:t>, declarantes más ricos, todos son perdedores.</a:t>
            </a:r>
            <a:endParaRPr lang="es-ES_tradnl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397047"/>
              </p:ext>
            </p:extLst>
          </p:nvPr>
        </p:nvGraphicFramePr>
        <p:xfrm>
          <a:off x="1100116" y="629399"/>
          <a:ext cx="6943768" cy="3390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6" name="Hoja de cálculo" r:id="rId4" imgW="5555014" imgH="2712744" progId="Excel.Sheet.12">
                  <p:embed/>
                </p:oleObj>
              </mc:Choice>
              <mc:Fallback>
                <p:oleObj name="Hoja de cálculo" r:id="rId4" imgW="5555014" imgH="271274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0116" y="629399"/>
                        <a:ext cx="6943768" cy="3390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961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980115" y="44624"/>
            <a:ext cx="706789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79388" indent="-179388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20000"/>
              </a:spcBef>
              <a:buFontTx/>
              <a:buNone/>
            </a:pPr>
            <a:r>
              <a:rPr lang="es-ES_tradnl" altLang="es-ES" sz="3200" b="1" dirty="0" smtClean="0"/>
              <a:t>RESULTADOS DE LA REFORMA (5)</a:t>
            </a:r>
            <a:endParaRPr lang="es-ES_tradnl" altLang="es-ES" sz="32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02658" y="2852936"/>
            <a:ext cx="8622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es-ES_tradnl" sz="2400" b="1" dirty="0" smtClean="0">
                <a:solidFill>
                  <a:srgbClr val="0000FF"/>
                </a:solidFill>
              </a:rPr>
              <a:t>disminuye la desigualdad: el índice de </a:t>
            </a:r>
            <a:r>
              <a:rPr lang="es-ES_tradnl" sz="2400" b="1" dirty="0" err="1" smtClean="0">
                <a:solidFill>
                  <a:srgbClr val="0000FF"/>
                </a:solidFill>
              </a:rPr>
              <a:t>Gini</a:t>
            </a:r>
            <a:r>
              <a:rPr lang="es-ES_tradnl" sz="2400" b="1" dirty="0" smtClean="0">
                <a:solidFill>
                  <a:srgbClr val="0000FF"/>
                </a:solidFill>
              </a:rPr>
              <a:t> disminuye más de 11 puntos en la renta ex-post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es-ES_tradnl" sz="2400" b="1" dirty="0" smtClean="0">
                <a:solidFill>
                  <a:srgbClr val="0000FF"/>
                </a:solidFill>
              </a:rPr>
              <a:t>mejora la progresividad del impuesto: los índices de </a:t>
            </a:r>
            <a:r>
              <a:rPr lang="es-ES_tradnl" sz="2400" b="1" dirty="0" err="1" smtClean="0">
                <a:solidFill>
                  <a:srgbClr val="0000FF"/>
                </a:solidFill>
              </a:rPr>
              <a:t>Kakwani</a:t>
            </a:r>
            <a:r>
              <a:rPr lang="es-ES_tradnl" sz="2400" b="1" dirty="0" smtClean="0">
                <a:solidFill>
                  <a:srgbClr val="0000FF"/>
                </a:solidFill>
              </a:rPr>
              <a:t> o </a:t>
            </a:r>
            <a:r>
              <a:rPr lang="es-ES_tradnl" sz="2400" b="1" dirty="0" err="1" smtClean="0">
                <a:solidFill>
                  <a:srgbClr val="0000FF"/>
                </a:solidFill>
              </a:rPr>
              <a:t>Suits</a:t>
            </a:r>
            <a:r>
              <a:rPr lang="es-ES_tradnl" sz="2400" b="1" dirty="0" smtClean="0">
                <a:solidFill>
                  <a:srgbClr val="0000FF"/>
                </a:solidFill>
              </a:rPr>
              <a:t> aumentan  de forma muy substancial en la cuota ex-post.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es-ES_tradnl" sz="2400" b="1" dirty="0" smtClean="0">
                <a:solidFill>
                  <a:srgbClr val="0000FF"/>
                </a:solidFill>
              </a:rPr>
              <a:t>mejora la redistribución cuando se introduce la RB, el efecto redistributivo prácticamente se triplica.</a:t>
            </a:r>
          </a:p>
          <a:p>
            <a:pPr marL="85725" indent="-85725" algn="just">
              <a:buFont typeface="Arial" panose="020B0604020202020204" pitchFamily="34" charset="0"/>
              <a:buChar char="•"/>
            </a:pPr>
            <a:r>
              <a:rPr lang="es-ES_tradnl" sz="2400" b="1" dirty="0" smtClean="0">
                <a:solidFill>
                  <a:srgbClr val="0000FF"/>
                </a:solidFill>
              </a:rPr>
              <a:t>la RB puede considerarse una transferencia que contribuye decisivamente a la redistribución (índices de </a:t>
            </a:r>
            <a:r>
              <a:rPr lang="es-ES_tradnl" sz="2400" b="1" dirty="0" err="1" smtClean="0">
                <a:solidFill>
                  <a:srgbClr val="0000FF"/>
                </a:solidFill>
              </a:rPr>
              <a:t>Kakwani</a:t>
            </a:r>
            <a:r>
              <a:rPr lang="es-ES_tradnl" sz="2400" b="1" dirty="0" smtClean="0">
                <a:solidFill>
                  <a:srgbClr val="0000FF"/>
                </a:solidFill>
              </a:rPr>
              <a:t>, </a:t>
            </a:r>
            <a:r>
              <a:rPr lang="es-ES_tradnl" sz="2400" b="1" dirty="0" err="1" smtClean="0">
                <a:solidFill>
                  <a:srgbClr val="0000FF"/>
                </a:solidFill>
              </a:rPr>
              <a:t>Suits</a:t>
            </a:r>
            <a:r>
              <a:rPr lang="es-ES_tradnl" sz="2400" b="1" dirty="0" smtClean="0">
                <a:solidFill>
                  <a:srgbClr val="0000FF"/>
                </a:solidFill>
              </a:rPr>
              <a:t> y Efecto redistributivo con valores elevados y signo contrario al impuesto)  </a:t>
            </a:r>
            <a:endParaRPr lang="es-ES_tradnl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2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261817"/>
              </p:ext>
            </p:extLst>
          </p:nvPr>
        </p:nvGraphicFramePr>
        <p:xfrm>
          <a:off x="1115616" y="692696"/>
          <a:ext cx="7054850" cy="196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3" name="Hoja de cálculo" r:id="rId4" imgW="5425350" imgH="1508760" progId="Excel.Sheet.12">
                  <p:embed/>
                </p:oleObj>
              </mc:Choice>
              <mc:Fallback>
                <p:oleObj name="Hoja de cálculo" r:id="rId4" imgW="5425350" imgH="15087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5616" y="692696"/>
                        <a:ext cx="7054850" cy="1960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84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904337"/>
              </p:ext>
            </p:extLst>
          </p:nvPr>
        </p:nvGraphicFramePr>
        <p:xfrm>
          <a:off x="398643" y="908720"/>
          <a:ext cx="8671258" cy="129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7" name="Documento" r:id="rId4" imgW="6937006" imgH="1037290" progId="Word.Document.12">
                  <p:embed/>
                </p:oleObj>
              </mc:Choice>
              <mc:Fallback>
                <p:oleObj name="Documento" r:id="rId4" imgW="6937006" imgH="10372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643" y="908720"/>
                        <a:ext cx="8671258" cy="1296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ángulo 12"/>
          <p:cNvSpPr/>
          <p:nvPr/>
        </p:nvSpPr>
        <p:spPr>
          <a:xfrm>
            <a:off x="323528" y="1988840"/>
            <a:ext cx="8349652" cy="4671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just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mediana de RENTA BRUTA, el valor central de la variable, es de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16.080€,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mientras que la media se sitúa en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23.000€, la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discrepancia de ambos valores indica una clara concentración de los valores elevados en la cola superior de la distribución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88900" indent="-88900" algn="just">
              <a:buFont typeface="Arial" panose="020B0604020202020204" pitchFamily="34" charset="0"/>
              <a:buChar char="•"/>
            </a:pPr>
            <a:endParaRPr lang="es-ES" sz="2400" b="1" dirty="0" smtClean="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0" indent="-88900" algn="just"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declarante cuyos rendimientos totales consignados en el IRPF superen los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42.000€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forma parte del 10% de los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declarantes más ricos</a:t>
            </a:r>
          </a:p>
          <a:p>
            <a:pPr marL="88900" indent="-88900" algn="just">
              <a:buFont typeface="Arial" panose="020B0604020202020204" pitchFamily="34" charset="0"/>
              <a:buChar char="•"/>
            </a:pPr>
            <a:endParaRPr lang="es-ES" sz="2400" b="1" dirty="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8900" indent="-88900" algn="just">
              <a:buFont typeface="Arial" panose="020B0604020202020204" pitchFamily="34" charset="0"/>
              <a:buChar char="•"/>
            </a:pP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declarante supera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55.000€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está 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 </a:t>
            </a:r>
            <a:r>
              <a:rPr lang="es-ES" sz="2400" b="1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grupo del 5% más rico</a:t>
            </a:r>
            <a:r>
              <a:rPr lang="es-E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800"/>
              </a:lnSpc>
            </a:pPr>
            <a:endParaRPr lang="es-ES" sz="2400" b="1" dirty="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13"/>
          <p:cNvSpPr/>
          <p:nvPr/>
        </p:nvSpPr>
        <p:spPr>
          <a:xfrm>
            <a:off x="1944217" y="116632"/>
            <a:ext cx="5580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SAS Monospace" panose="020B0609020202020204" pitchFamily="49" charset="0"/>
              </a:rPr>
              <a:t>ALGUNAS EVIDENCIAS DEL ACTUAL IRPF(1)</a:t>
            </a:r>
            <a:endParaRPr lang="ca-E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9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7519"/>
            <a:ext cx="8602980" cy="457962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27784" y="53012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2284758" y="5157192"/>
            <a:ext cx="4536504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s-ES" sz="1600" b="1" dirty="0" smtClean="0"/>
              <a:t>                                  </a:t>
            </a:r>
            <a:r>
              <a:rPr lang="es-ES" sz="1600" b="1" u="sng" dirty="0" smtClean="0"/>
              <a:t>Representan:</a:t>
            </a:r>
          </a:p>
          <a:p>
            <a:pPr marL="88900" indent="-88900">
              <a:buFont typeface="Wingdings" panose="05000000000000000000" pitchFamily="2" charset="2"/>
              <a:buChar char="ü"/>
            </a:pPr>
            <a:r>
              <a:rPr lang="es-ES" sz="1600" b="1" dirty="0" smtClean="0"/>
              <a:t>0,0016% de los declarantes 	              </a:t>
            </a:r>
          </a:p>
          <a:p>
            <a:pPr marL="88900" indent="-88900">
              <a:buFont typeface="Wingdings" panose="05000000000000000000" pitchFamily="2" charset="2"/>
              <a:buChar char="ü"/>
            </a:pPr>
            <a:r>
              <a:rPr lang="es-ES" sz="1600" b="1" dirty="0" smtClean="0"/>
              <a:t>0,5% de Renta bruta (2.532 millones de €)</a:t>
            </a:r>
          </a:p>
          <a:p>
            <a:pPr marL="88900" indent="-88900">
              <a:buFont typeface="Wingdings" panose="05000000000000000000" pitchFamily="2" charset="2"/>
              <a:buChar char="ü"/>
            </a:pPr>
            <a:r>
              <a:rPr lang="es-ES" sz="1600" b="1" dirty="0" smtClean="0"/>
              <a:t>0,24% de la BI general (1.128 millones de €)         </a:t>
            </a:r>
          </a:p>
          <a:p>
            <a:pPr marL="88900" indent="-88900">
              <a:buFont typeface="Wingdings" panose="05000000000000000000" pitchFamily="2" charset="2"/>
              <a:buChar char="ü"/>
            </a:pPr>
            <a:r>
              <a:rPr lang="es-ES" sz="1600" b="1" dirty="0" smtClean="0"/>
              <a:t>4,9% de la BI del ahorro (1.404 millones de €)</a:t>
            </a:r>
          </a:p>
          <a:p>
            <a:pPr marL="88900" indent="-88900">
              <a:buFont typeface="Wingdings" panose="05000000000000000000" pitchFamily="2" charset="2"/>
              <a:buChar char="ü"/>
            </a:pPr>
            <a:r>
              <a:rPr lang="es-ES" sz="1600" b="1" dirty="0" smtClean="0"/>
              <a:t>0,96% de la cuota del IRPF (650 millones de €)</a:t>
            </a:r>
            <a:endParaRPr lang="es-ES" sz="1600" b="1" dirty="0"/>
          </a:p>
        </p:txBody>
      </p:sp>
      <p:sp>
        <p:nvSpPr>
          <p:cNvPr id="8" name="Rectángulo 13"/>
          <p:cNvSpPr/>
          <p:nvPr/>
        </p:nvSpPr>
        <p:spPr>
          <a:xfrm>
            <a:off x="1944217" y="116632"/>
            <a:ext cx="5580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SAS Monospace" panose="020B0609020202020204" pitchFamily="49" charset="0"/>
              </a:rPr>
              <a:t>ALGUNAS EVIDENCIAS DEL ACTUAL IRPF(3)</a:t>
            </a:r>
            <a:endParaRPr lang="ca-E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2339752" y="3780329"/>
            <a:ext cx="5056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b="1" dirty="0" smtClean="0">
                <a:solidFill>
                  <a:srgbClr val="0000FF"/>
                </a:solidFill>
              </a:rPr>
              <a:t>Solo 56 (16%) tributan a un tipo efectivo superior al 40%</a:t>
            </a:r>
          </a:p>
          <a:p>
            <a:r>
              <a:rPr lang="es-ES_tradnl" sz="1600" b="1" dirty="0" smtClean="0">
                <a:solidFill>
                  <a:srgbClr val="0000FF"/>
                </a:solidFill>
              </a:rPr>
              <a:t>Pero 112 (32%) lo hacen a un tipo efectivo inferior al 25%</a:t>
            </a:r>
          </a:p>
        </p:txBody>
      </p:sp>
    </p:spTree>
    <p:extLst>
      <p:ext uri="{BB962C8B-B14F-4D97-AF65-F5344CB8AC3E}">
        <p14:creationId xmlns:p14="http://schemas.microsoft.com/office/powerpoint/2010/main" val="418800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Fuentes complementarias de financiación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267954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>
                <a:solidFill>
                  <a:srgbClr val="0000FF"/>
                </a:solidFill>
              </a:rPr>
              <a:t>Revisión cálculo bases IRPF (módulos)</a:t>
            </a:r>
          </a:p>
          <a:p>
            <a:r>
              <a:rPr lang="es-ES" b="1" dirty="0">
                <a:solidFill>
                  <a:srgbClr val="0000FF"/>
                </a:solidFill>
              </a:rPr>
              <a:t>Impuestos adicionales: ITF, ambientales, </a:t>
            </a:r>
            <a:r>
              <a:rPr lang="es-ES" b="1" dirty="0" smtClean="0">
                <a:solidFill>
                  <a:srgbClr val="0000FF"/>
                </a:solidFill>
              </a:rPr>
              <a:t>revisión impuesto patrimonio o creación de un impuesto sobre la riqueza</a:t>
            </a:r>
            <a:endParaRPr lang="es-ES" b="1" dirty="0">
              <a:solidFill>
                <a:srgbClr val="0000FF"/>
              </a:solidFill>
            </a:endParaRPr>
          </a:p>
          <a:p>
            <a:r>
              <a:rPr lang="es-ES" b="1" dirty="0">
                <a:solidFill>
                  <a:srgbClr val="0000FF"/>
                </a:solidFill>
              </a:rPr>
              <a:t>Revisión IVA: eliminación tipos reducidos y compensación mediante </a:t>
            </a:r>
            <a:r>
              <a:rPr lang="es-ES" b="1" dirty="0" smtClean="0">
                <a:solidFill>
                  <a:srgbClr val="0000FF"/>
                </a:solidFill>
              </a:rPr>
              <a:t>RB </a:t>
            </a:r>
          </a:p>
          <a:p>
            <a:r>
              <a:rPr lang="es-ES" b="1" dirty="0" smtClean="0">
                <a:solidFill>
                  <a:srgbClr val="0000FF"/>
                </a:solidFill>
              </a:rPr>
              <a:t>Eliminación topes cotización a la S.S. </a:t>
            </a:r>
          </a:p>
          <a:p>
            <a:r>
              <a:rPr lang="es-ES" b="1" dirty="0" smtClean="0">
                <a:solidFill>
                  <a:srgbClr val="0000FF"/>
                </a:solidFill>
              </a:rPr>
              <a:t>Armonización I. Sucesiones y Donaciones</a:t>
            </a:r>
          </a:p>
          <a:p>
            <a:r>
              <a:rPr lang="es-ES" b="1" dirty="0" smtClean="0">
                <a:solidFill>
                  <a:srgbClr val="0000FF"/>
                </a:solidFill>
              </a:rPr>
              <a:t>Incremento conciencia fiscal y mejora en la lucha contra el fraude </a:t>
            </a:r>
          </a:p>
          <a:p>
            <a:r>
              <a:rPr lang="es-ES" b="1" dirty="0" smtClean="0">
                <a:solidFill>
                  <a:srgbClr val="0000FF"/>
                </a:solidFill>
              </a:rPr>
              <a:t>Pago parcial con moneda social</a:t>
            </a:r>
          </a:p>
          <a:p>
            <a:endParaRPr lang="es-ES" b="1" dirty="0">
              <a:solidFill>
                <a:srgbClr val="0000FF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418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7200" y="1984614"/>
            <a:ext cx="65" cy="555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0" rIns="0" bIns="952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altLang="es-E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s-ES_tradnl" sz="4000" b="1" dirty="0" smtClean="0"/>
              <a:t>Encuesta sobre la Renta Básica(1)</a:t>
            </a:r>
            <a:endParaRPr lang="es-ES_tradnl" sz="40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107504" y="692696"/>
            <a:ext cx="89289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tabLst>
                <a:tab pos="2155825" algn="l"/>
              </a:tabLst>
            </a:pPr>
            <a:r>
              <a:rPr lang="es-ES_tradnl" b="1" dirty="0" smtClean="0"/>
              <a:t>			</a:t>
            </a:r>
            <a:r>
              <a:rPr lang="es-ES_tradnl" b="1" u="sng" dirty="0" smtClean="0">
                <a:solidFill>
                  <a:srgbClr val="FF0000"/>
                </a:solidFill>
              </a:rPr>
              <a:t>FICHA TÉCNICA</a:t>
            </a:r>
          </a:p>
          <a:p>
            <a:pPr>
              <a:lnSpc>
                <a:spcPts val="500"/>
              </a:lnSpc>
              <a:tabLst>
                <a:tab pos="2155825" algn="l"/>
              </a:tabLst>
            </a:pPr>
            <a:endParaRPr lang="es-ES_tradnl" b="1" u="sng" dirty="0" smtClean="0">
              <a:solidFill>
                <a:srgbClr val="FF0000"/>
              </a:solidFill>
            </a:endParaRP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Técnica:	</a:t>
            </a:r>
            <a:r>
              <a:rPr lang="es-ES_tradnl" sz="1400" dirty="0" smtClean="0"/>
              <a:t>Entrevista telefónica asistida por ordenador(CATI).</a:t>
            </a:r>
            <a:endParaRPr lang="es-ES_tradnl" sz="1400" b="1" dirty="0" smtClean="0"/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Ámbito:</a:t>
            </a:r>
            <a:r>
              <a:rPr lang="es-ES_tradnl" sz="1400" dirty="0" smtClean="0"/>
              <a:t>	Catalunya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Universo:</a:t>
            </a:r>
            <a:r>
              <a:rPr lang="es-ES_tradnl" sz="1400" dirty="0" smtClean="0"/>
              <a:t>	Población de 16 y más años residente en hogares con teléfono con un mínimo de un año 	viviendo en Catalunya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Dimensión muestra:</a:t>
            </a:r>
            <a:r>
              <a:rPr lang="es-ES_tradnl" sz="1400" dirty="0" smtClean="0"/>
              <a:t>	1.600 entrevistas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Tipo de muestreo:</a:t>
            </a:r>
            <a:r>
              <a:rPr lang="es-ES_tradnl" sz="1400" dirty="0" smtClean="0"/>
              <a:t>	Fijación no proporcional de 400 entrevistas para los siguientes ámbitos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dirty="0" smtClean="0"/>
              <a:t>	1) Barcelona ciudad, 2) resto Área metropolitana, 3) resto Región Metropolitana y 4) resto de 	Catalunya.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Estratificación:	</a:t>
            </a:r>
            <a:r>
              <a:rPr lang="es-ES_tradnl" sz="1400" dirty="0" smtClean="0"/>
              <a:t>Por distrito urbano en Barcelona Ciudad y por dimensión del municipio en los otros 3 	ámbitos del muestreo.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Selección:</a:t>
            </a:r>
            <a:r>
              <a:rPr lang="es-ES_tradnl" sz="1400" dirty="0" smtClean="0"/>
              <a:t>	Aleatoria de los hogares.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Cuotas:</a:t>
            </a:r>
            <a:r>
              <a:rPr lang="es-ES_tradnl" sz="1400" dirty="0" smtClean="0"/>
              <a:t>	Cruzadas por sexo y edad para la selección final de la persona entrevistada.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Resultados:	</a:t>
            </a:r>
            <a:r>
              <a:rPr lang="es-ES_tradnl" sz="1400" dirty="0" smtClean="0"/>
              <a:t>Ponderación de los datos al peso real de cada ámbito considerado.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Error de la muestra:	</a:t>
            </a:r>
            <a:r>
              <a:rPr lang="es-ES_tradnl" sz="1400" dirty="0" smtClean="0"/>
              <a:t>±2,5% total de entrevistas. ±5% ámbitos considerados. Nivel de </a:t>
            </a:r>
            <a:r>
              <a:rPr lang="es-ES_tradnl" sz="1400" dirty="0" err="1" smtClean="0"/>
              <a:t>confiança</a:t>
            </a:r>
            <a:r>
              <a:rPr lang="es-ES_tradnl" sz="1400" dirty="0" smtClean="0"/>
              <a:t> 95,5% p=q=0.5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Trabajo de campo:</a:t>
            </a:r>
            <a:r>
              <a:rPr lang="es-ES_tradnl" sz="1400" dirty="0" smtClean="0"/>
              <a:t>	Realizado entre el 13 y el 17 de julio de 2015.</a:t>
            </a:r>
          </a:p>
          <a:p>
            <a:pPr>
              <a:lnSpc>
                <a:spcPts val="1400"/>
              </a:lnSpc>
              <a:tabLst>
                <a:tab pos="1698625" algn="l"/>
              </a:tabLst>
            </a:pPr>
            <a:r>
              <a:rPr lang="es-ES_tradnl" sz="1400" b="1" dirty="0" smtClean="0"/>
              <a:t>Empresa responsable:	</a:t>
            </a:r>
            <a:r>
              <a:rPr lang="es-ES_tradnl" sz="1400" dirty="0" smtClean="0"/>
              <a:t>GESOP. </a:t>
            </a:r>
            <a:r>
              <a:rPr lang="es-ES_tradnl" sz="1400" dirty="0" err="1" smtClean="0"/>
              <a:t>Gabinet</a:t>
            </a:r>
            <a:r>
              <a:rPr lang="es-ES_tradnl" sz="1400" dirty="0" smtClean="0"/>
              <a:t> </a:t>
            </a:r>
            <a:r>
              <a:rPr lang="es-ES_tradnl" sz="1400" dirty="0" err="1" smtClean="0"/>
              <a:t>d’Estudis</a:t>
            </a:r>
            <a:r>
              <a:rPr lang="es-ES_tradnl" sz="1400" dirty="0" smtClean="0"/>
              <a:t> </a:t>
            </a:r>
            <a:r>
              <a:rPr lang="es-ES_tradnl" sz="1400" dirty="0" err="1" smtClean="0"/>
              <a:t>Socials</a:t>
            </a:r>
            <a:r>
              <a:rPr lang="es-ES_tradnl" sz="1400" dirty="0" smtClean="0"/>
              <a:t> i </a:t>
            </a:r>
            <a:r>
              <a:rPr lang="es-ES_tradnl" sz="1400" dirty="0" err="1" smtClean="0"/>
              <a:t>d’Opinió</a:t>
            </a:r>
            <a:r>
              <a:rPr lang="es-ES_tradnl" sz="1400" dirty="0" smtClean="0"/>
              <a:t> Pública. (</a:t>
            </a:r>
            <a:r>
              <a:rPr lang="es-ES_tradnl" sz="1400" dirty="0" smtClean="0">
                <a:hlinkClick r:id="rId2"/>
              </a:rPr>
              <a:t>www.gesop.net</a:t>
            </a:r>
            <a:r>
              <a:rPr lang="es-ES_tradnl" sz="1400" dirty="0" smtClean="0"/>
              <a:t>)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9512" y="4541865"/>
            <a:ext cx="8507288" cy="2147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es-ES_tradnl" sz="2000" b="1" dirty="0" smtClean="0"/>
              <a:t>1) La RB es un ingreso de 650€ mensuales que recibiría todo el mundo como derecho de ciudadanía, que sería financiada mediante una reforma fiscal que supondría una redistribución de la renta del 20% de la gente más rica al resto de la población. ¿Estaría más bien de acuerdo o más bien en desacuerdo que se implantase en nuestro país?</a:t>
            </a:r>
          </a:p>
          <a:p>
            <a:pPr algn="just">
              <a:lnSpc>
                <a:spcPts val="2000"/>
              </a:lnSpc>
            </a:pPr>
            <a:endParaRPr lang="es-ES_tradnl" sz="2000" b="1" dirty="0" smtClean="0"/>
          </a:p>
          <a:p>
            <a:pPr algn="just">
              <a:lnSpc>
                <a:spcPts val="2000"/>
              </a:lnSpc>
            </a:pPr>
            <a:r>
              <a:rPr lang="es-ES_tradnl" sz="2000" b="1" dirty="0" smtClean="0"/>
              <a:t>2) Si se implantase una RB de 650€ mensuales en nuestro país, ¿usted qué haría?</a:t>
            </a:r>
            <a:endParaRPr lang="es-ES_tradnl" sz="2000" b="1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79194" y="3927516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</a:pPr>
            <a:r>
              <a:rPr lang="es-ES_tradnl" sz="2400" b="1" u="sng" dirty="0" smtClean="0">
                <a:solidFill>
                  <a:srgbClr val="0000FF"/>
                </a:solidFill>
              </a:rPr>
              <a:t>Preguntas directas relacionadas con la RB efectuadas en las entrevistas</a:t>
            </a:r>
            <a:endParaRPr lang="es-ES_tradnl" sz="2400" b="1" u="sng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7200" y="1984614"/>
            <a:ext cx="65" cy="555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0" rIns="0" bIns="952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altLang="es-E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s-ES_tradnl" sz="4000" b="1" dirty="0" smtClean="0"/>
              <a:t>Encuesta sobre la Renta Básica(2)</a:t>
            </a:r>
            <a:endParaRPr lang="es-ES_tradnl" sz="40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79512" y="3789040"/>
            <a:ext cx="8784976" cy="2836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ES_tradnl" sz="2000" b="1" dirty="0" smtClean="0"/>
              <a:t>El porcentaje de acuerdo baja del 70%, entre los entrevistados con las siguientes características:</a:t>
            </a:r>
          </a:p>
          <a:p>
            <a:pPr>
              <a:lnSpc>
                <a:spcPts val="700"/>
              </a:lnSpc>
            </a:pPr>
            <a:endParaRPr lang="es-ES_tradnl" sz="2000" b="1" dirty="0" smtClean="0"/>
          </a:p>
          <a:p>
            <a:pPr marL="85725" indent="-85725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nacionalidad extranjera (69,2%)</a:t>
            </a:r>
          </a:p>
          <a:p>
            <a:pPr marL="85725" indent="-85725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nivel de estudios alto (68,4%)</a:t>
            </a:r>
          </a:p>
          <a:p>
            <a:pPr marL="85725" indent="-85725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jubilados y pensionistas (69,9%)</a:t>
            </a:r>
          </a:p>
          <a:p>
            <a:pPr marL="85725" indent="-85725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ingresos mensuales entre 1.000-1.500€ (69,2%) o superiores a 1.500€ (67,1%)</a:t>
            </a:r>
          </a:p>
          <a:p>
            <a:pPr marL="85725" indent="-85725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s-ES_tradnl" sz="2000" b="1" dirty="0" smtClean="0"/>
              <a:t>ideología de centro (62,7%), centro-derecha (56,2%) y derecha (64,0%)</a:t>
            </a:r>
          </a:p>
          <a:p>
            <a:pPr>
              <a:lnSpc>
                <a:spcPts val="700"/>
              </a:lnSpc>
            </a:pPr>
            <a:endParaRPr lang="es-ES_tradnl" sz="2000" b="1" dirty="0" smtClean="0"/>
          </a:p>
          <a:p>
            <a:pPr algn="just">
              <a:lnSpc>
                <a:spcPts val="2000"/>
              </a:lnSpc>
            </a:pPr>
            <a:r>
              <a:rPr lang="es-ES_tradnl" sz="2000" b="1" dirty="0" smtClean="0"/>
              <a:t>Solo los de ideología de centro, centro-derecha y derecha presentan porcentajes inferiores al 65%. Solo los de ideología de centro-derecha, presentan un porcentaje inferior al 60%.</a:t>
            </a:r>
            <a:endParaRPr lang="es-ES_tradnl" sz="2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692696"/>
            <a:ext cx="7101840" cy="288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7200" y="1984614"/>
            <a:ext cx="65" cy="555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0" rIns="0" bIns="952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altLang="es-E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s-ES_tradnl" sz="4000" b="1" dirty="0" smtClean="0"/>
              <a:t>Encuesta sobre la Renta Básica(3)</a:t>
            </a:r>
            <a:endParaRPr lang="es-ES_tradnl" sz="4000" b="1" dirty="0"/>
          </a:p>
        </p:txBody>
      </p:sp>
      <p:sp>
        <p:nvSpPr>
          <p:cNvPr id="34" name="CuadroTexto 33"/>
          <p:cNvSpPr txBox="1"/>
          <p:nvPr/>
        </p:nvSpPr>
        <p:spPr>
          <a:xfrm>
            <a:off x="1331640" y="863244"/>
            <a:ext cx="6562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Si percibiera una RB de 650€ mensuales cuál sería su decisión respecto a su actividad</a:t>
            </a:r>
            <a:endParaRPr lang="es-ES_tradnl" sz="2400" b="1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1980175"/>
            <a:ext cx="2716530" cy="439902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94" y="1971541"/>
            <a:ext cx="2734056" cy="439902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838" y="1967838"/>
            <a:ext cx="2751582" cy="439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5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57200" y="1984614"/>
            <a:ext cx="65" cy="555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17400" rIns="0" bIns="952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altLang="es-ES" sz="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562074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</a:pPr>
            <a:r>
              <a:rPr lang="es-ES_tradnl" sz="4000" b="1" dirty="0" smtClean="0"/>
              <a:t>Encuesta sobre la Renta Básica(4)</a:t>
            </a:r>
            <a:endParaRPr lang="es-ES_tradnl" sz="4000" b="1" dirty="0"/>
          </a:p>
        </p:txBody>
      </p:sp>
      <p:sp>
        <p:nvSpPr>
          <p:cNvPr id="33" name="CuadroTexto 32"/>
          <p:cNvSpPr txBox="1"/>
          <p:nvPr/>
        </p:nvSpPr>
        <p:spPr>
          <a:xfrm>
            <a:off x="1331640" y="1020659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400" b="1" dirty="0" smtClean="0"/>
              <a:t>A qué destinaría el tiempo libre por dejar de trabajar, trabajar menos, dejar de buscar trabajo o realizar otras actividades</a:t>
            </a:r>
            <a:endParaRPr lang="es-ES_tradnl" sz="24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" y="2729145"/>
            <a:ext cx="2866644" cy="34564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410" y="2710155"/>
            <a:ext cx="2859786" cy="34564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2708920"/>
            <a:ext cx="2866644" cy="344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7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4756</TotalTime>
  <Words>1657</Words>
  <Application>Microsoft Office PowerPoint</Application>
  <PresentationFormat>Presentación en pantalla (4:3)</PresentationFormat>
  <Paragraphs>164</Paragraphs>
  <Slides>20</Slides>
  <Notes>4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Arial</vt:lpstr>
      <vt:lpstr>Calibri</vt:lpstr>
      <vt:lpstr>SAS Monospace</vt:lpstr>
      <vt:lpstr>Times New Roman</vt:lpstr>
      <vt:lpstr>Verdana</vt:lpstr>
      <vt:lpstr>Wingdings</vt:lpstr>
      <vt:lpstr>Tema de Office</vt:lpstr>
      <vt:lpstr>Hoja de cálculo</vt:lpstr>
      <vt:lpstr>Documento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Fuentes complementarias de financiación </vt:lpstr>
      <vt:lpstr>Encuesta sobre la Renta Básica(1)</vt:lpstr>
      <vt:lpstr>Encuesta sobre la Renta Básica(2)</vt:lpstr>
      <vt:lpstr>Encuesta sobre la Renta Básica(3)</vt:lpstr>
      <vt:lpstr>Encuesta sobre la Renta Básica(4)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Arcarons Bullich</dc:creator>
  <cp:lastModifiedBy>Jordi Arcarons Bullich</cp:lastModifiedBy>
  <cp:revision>347</cp:revision>
  <cp:lastPrinted>2016-02-12T12:47:14Z</cp:lastPrinted>
  <dcterms:created xsi:type="dcterms:W3CDTF">2013-09-23T14:37:14Z</dcterms:created>
  <dcterms:modified xsi:type="dcterms:W3CDTF">2016-11-18T07:35:54Z</dcterms:modified>
</cp:coreProperties>
</file>