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16" r:id="rId3"/>
    <p:sldId id="263" r:id="rId4"/>
    <p:sldId id="270" r:id="rId5"/>
    <p:sldId id="267" r:id="rId6"/>
    <p:sldId id="268" r:id="rId7"/>
    <p:sldId id="258" r:id="rId8"/>
    <p:sldId id="259" r:id="rId9"/>
    <p:sldId id="257" r:id="rId10"/>
    <p:sldId id="321" r:id="rId11"/>
    <p:sldId id="322" r:id="rId12"/>
    <p:sldId id="323" r:id="rId13"/>
    <p:sldId id="324" r:id="rId14"/>
    <p:sldId id="325" r:id="rId15"/>
    <p:sldId id="278" r:id="rId16"/>
    <p:sldId id="298" r:id="rId17"/>
    <p:sldId id="295" r:id="rId18"/>
    <p:sldId id="275" r:id="rId19"/>
    <p:sldId id="276" r:id="rId20"/>
    <p:sldId id="326" r:id="rId21"/>
    <p:sldId id="309" r:id="rId22"/>
    <p:sldId id="311" r:id="rId23"/>
    <p:sldId id="279" r:id="rId24"/>
    <p:sldId id="297" r:id="rId25"/>
    <p:sldId id="318" r:id="rId26"/>
    <p:sldId id="319" r:id="rId27"/>
    <p:sldId id="320" r:id="rId28"/>
    <p:sldId id="317" r:id="rId2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5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aacrisi\salario%20medio%20CN%20INE%202010-2015.xls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a-ES"/>
              <a:t>Ocupados en España según EPA </a:t>
            </a:r>
          </a:p>
          <a:p>
            <a:pPr>
              <a:defRPr/>
            </a:pPr>
            <a:endParaRPr lang="ca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Hoja2!$B$7:$B$41</c:f>
              <c:strCache>
                <c:ptCount val="35"/>
                <c:pt idx="0">
                  <c:v>2008T1</c:v>
                </c:pt>
                <c:pt idx="1">
                  <c:v>2008T2</c:v>
                </c:pt>
                <c:pt idx="2">
                  <c:v>2008T3</c:v>
                </c:pt>
                <c:pt idx="3">
                  <c:v>2008T4</c:v>
                </c:pt>
                <c:pt idx="4">
                  <c:v>2009T1</c:v>
                </c:pt>
                <c:pt idx="5">
                  <c:v>2009T2</c:v>
                </c:pt>
                <c:pt idx="6">
                  <c:v>2009T3</c:v>
                </c:pt>
                <c:pt idx="7">
                  <c:v>2009T4</c:v>
                </c:pt>
                <c:pt idx="8">
                  <c:v>2010T1</c:v>
                </c:pt>
                <c:pt idx="9">
                  <c:v>2010T2</c:v>
                </c:pt>
                <c:pt idx="10">
                  <c:v>2010T3</c:v>
                </c:pt>
                <c:pt idx="11">
                  <c:v>2010T4</c:v>
                </c:pt>
                <c:pt idx="12">
                  <c:v>2011T1</c:v>
                </c:pt>
                <c:pt idx="13">
                  <c:v>2011T2</c:v>
                </c:pt>
                <c:pt idx="14">
                  <c:v>2011T3</c:v>
                </c:pt>
                <c:pt idx="15">
                  <c:v>2011T4</c:v>
                </c:pt>
                <c:pt idx="16">
                  <c:v>2012T1</c:v>
                </c:pt>
                <c:pt idx="17">
                  <c:v>2012T2</c:v>
                </c:pt>
                <c:pt idx="18">
                  <c:v>2012T3</c:v>
                </c:pt>
                <c:pt idx="19">
                  <c:v>2012T4</c:v>
                </c:pt>
                <c:pt idx="20">
                  <c:v>2013T1</c:v>
                </c:pt>
                <c:pt idx="21">
                  <c:v>2013T2</c:v>
                </c:pt>
                <c:pt idx="22">
                  <c:v>2013T3</c:v>
                </c:pt>
                <c:pt idx="23">
                  <c:v>2013T4</c:v>
                </c:pt>
                <c:pt idx="24">
                  <c:v>2014T1</c:v>
                </c:pt>
                <c:pt idx="25">
                  <c:v>2014T2</c:v>
                </c:pt>
                <c:pt idx="26">
                  <c:v>2014T3</c:v>
                </c:pt>
                <c:pt idx="27">
                  <c:v>2014T4</c:v>
                </c:pt>
                <c:pt idx="28">
                  <c:v>2015T1</c:v>
                </c:pt>
                <c:pt idx="29">
                  <c:v>2015T2</c:v>
                </c:pt>
                <c:pt idx="30">
                  <c:v>2015T3</c:v>
                </c:pt>
                <c:pt idx="31">
                  <c:v>2015T4</c:v>
                </c:pt>
                <c:pt idx="32">
                  <c:v>2016T1</c:v>
                </c:pt>
                <c:pt idx="33">
                  <c:v>2016T2</c:v>
                </c:pt>
                <c:pt idx="34">
                  <c:v>2016T3</c:v>
                </c:pt>
              </c:strCache>
            </c:strRef>
          </c:cat>
          <c:val>
            <c:numRef>
              <c:f>Hoja2!$C$7:$C$41</c:f>
              <c:numCache>
                <c:formatCode>#,##0</c:formatCode>
                <c:ptCount val="35"/>
                <c:pt idx="0">
                  <c:v>20620000</c:v>
                </c:pt>
                <c:pt idx="1">
                  <c:v>20646900</c:v>
                </c:pt>
                <c:pt idx="2">
                  <c:v>20556400</c:v>
                </c:pt>
                <c:pt idx="3">
                  <c:v>20055300</c:v>
                </c:pt>
                <c:pt idx="4">
                  <c:v>19284400</c:v>
                </c:pt>
                <c:pt idx="5">
                  <c:v>19154200</c:v>
                </c:pt>
                <c:pt idx="6">
                  <c:v>19098400</c:v>
                </c:pt>
                <c:pt idx="7">
                  <c:v>18890400</c:v>
                </c:pt>
                <c:pt idx="8">
                  <c:v>18652900</c:v>
                </c:pt>
                <c:pt idx="9">
                  <c:v>18751100</c:v>
                </c:pt>
                <c:pt idx="10">
                  <c:v>18819000</c:v>
                </c:pt>
                <c:pt idx="11">
                  <c:v>18674900</c:v>
                </c:pt>
                <c:pt idx="12">
                  <c:v>18426200</c:v>
                </c:pt>
                <c:pt idx="13">
                  <c:v>18622000</c:v>
                </c:pt>
                <c:pt idx="14">
                  <c:v>18484500</c:v>
                </c:pt>
                <c:pt idx="15">
                  <c:v>18153000</c:v>
                </c:pt>
                <c:pt idx="16">
                  <c:v>17765100</c:v>
                </c:pt>
                <c:pt idx="17">
                  <c:v>17758500</c:v>
                </c:pt>
                <c:pt idx="18">
                  <c:v>17667700</c:v>
                </c:pt>
                <c:pt idx="19">
                  <c:v>17339400</c:v>
                </c:pt>
                <c:pt idx="20">
                  <c:v>17030200</c:v>
                </c:pt>
                <c:pt idx="21">
                  <c:v>17160600</c:v>
                </c:pt>
                <c:pt idx="22">
                  <c:v>17230000</c:v>
                </c:pt>
                <c:pt idx="23">
                  <c:v>17135200</c:v>
                </c:pt>
                <c:pt idx="24">
                  <c:v>16950600</c:v>
                </c:pt>
                <c:pt idx="25">
                  <c:v>17353000</c:v>
                </c:pt>
                <c:pt idx="26">
                  <c:v>17504000</c:v>
                </c:pt>
                <c:pt idx="27">
                  <c:v>17569100</c:v>
                </c:pt>
                <c:pt idx="28">
                  <c:v>17454800</c:v>
                </c:pt>
                <c:pt idx="29">
                  <c:v>17866500</c:v>
                </c:pt>
                <c:pt idx="30">
                  <c:v>18048700</c:v>
                </c:pt>
                <c:pt idx="31">
                  <c:v>18094200</c:v>
                </c:pt>
                <c:pt idx="32">
                  <c:v>18029600</c:v>
                </c:pt>
                <c:pt idx="33">
                  <c:v>18301000</c:v>
                </c:pt>
                <c:pt idx="34">
                  <c:v>18527500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2-45FD-8E8C-C5A73BBAD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801824"/>
        <c:axId val="585803136"/>
      </c:lineChart>
      <c:catAx>
        <c:axId val="58580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585803136"/>
        <c:crosses val="autoZero"/>
        <c:auto val="1"/>
        <c:lblAlgn val="ctr"/>
        <c:lblOffset val="100"/>
        <c:noMultiLvlLbl val="0"/>
      </c:catAx>
      <c:valAx>
        <c:axId val="585803136"/>
        <c:scaling>
          <c:orientation val="minMax"/>
          <c:min val="16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58580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a-ES"/>
              <a:t>Parados</a:t>
            </a:r>
            <a:r>
              <a:rPr lang="ca-ES" baseline="0"/>
              <a:t> de más de 44 años y dos años de búsqueda de empleo</a:t>
            </a:r>
            <a:endParaRPr lang="ca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Hoja4!$J$4:$J$38</c:f>
              <c:strCache>
                <c:ptCount val="35"/>
                <c:pt idx="0">
                  <c:v>2008T1</c:v>
                </c:pt>
                <c:pt idx="1">
                  <c:v>2008T2</c:v>
                </c:pt>
                <c:pt idx="2">
                  <c:v>2008T3</c:v>
                </c:pt>
                <c:pt idx="3">
                  <c:v>2008T4</c:v>
                </c:pt>
                <c:pt idx="4">
                  <c:v>2009T1</c:v>
                </c:pt>
                <c:pt idx="5">
                  <c:v>2009T2</c:v>
                </c:pt>
                <c:pt idx="6">
                  <c:v>2009T3</c:v>
                </c:pt>
                <c:pt idx="7">
                  <c:v>2009T4</c:v>
                </c:pt>
                <c:pt idx="8">
                  <c:v>2010T1</c:v>
                </c:pt>
                <c:pt idx="9">
                  <c:v>2010T2</c:v>
                </c:pt>
                <c:pt idx="10">
                  <c:v>2010T3</c:v>
                </c:pt>
                <c:pt idx="11">
                  <c:v>2010T4</c:v>
                </c:pt>
                <c:pt idx="12">
                  <c:v>2011T1</c:v>
                </c:pt>
                <c:pt idx="13">
                  <c:v>2011T2</c:v>
                </c:pt>
                <c:pt idx="14">
                  <c:v>2011T3</c:v>
                </c:pt>
                <c:pt idx="15">
                  <c:v>2011T4</c:v>
                </c:pt>
                <c:pt idx="16">
                  <c:v>2012T1</c:v>
                </c:pt>
                <c:pt idx="17">
                  <c:v>2012T2</c:v>
                </c:pt>
                <c:pt idx="18">
                  <c:v>2012T3</c:v>
                </c:pt>
                <c:pt idx="19">
                  <c:v>2012T4</c:v>
                </c:pt>
                <c:pt idx="20">
                  <c:v>2013T1</c:v>
                </c:pt>
                <c:pt idx="21">
                  <c:v>2013T2</c:v>
                </c:pt>
                <c:pt idx="22">
                  <c:v>2013T3</c:v>
                </c:pt>
                <c:pt idx="23">
                  <c:v>2013T4</c:v>
                </c:pt>
                <c:pt idx="24">
                  <c:v>2014T1</c:v>
                </c:pt>
                <c:pt idx="25">
                  <c:v>2014T2</c:v>
                </c:pt>
                <c:pt idx="26">
                  <c:v>2014T3</c:v>
                </c:pt>
                <c:pt idx="27">
                  <c:v>2014T4</c:v>
                </c:pt>
                <c:pt idx="28">
                  <c:v>2015T1</c:v>
                </c:pt>
                <c:pt idx="29">
                  <c:v>2015T2</c:v>
                </c:pt>
                <c:pt idx="30">
                  <c:v>2015T3</c:v>
                </c:pt>
                <c:pt idx="31">
                  <c:v>2015T4</c:v>
                </c:pt>
                <c:pt idx="32">
                  <c:v>2016T1</c:v>
                </c:pt>
                <c:pt idx="33">
                  <c:v>2016T2</c:v>
                </c:pt>
                <c:pt idx="34">
                  <c:v>2016T3</c:v>
                </c:pt>
              </c:strCache>
            </c:strRef>
          </c:cat>
          <c:val>
            <c:numRef>
              <c:f>Hoja4!$K$4:$K$38</c:f>
              <c:numCache>
                <c:formatCode>General</c:formatCode>
                <c:ptCount val="35"/>
                <c:pt idx="0">
                  <c:v>110.60000000000001</c:v>
                </c:pt>
                <c:pt idx="1">
                  <c:v>111</c:v>
                </c:pt>
                <c:pt idx="2">
                  <c:v>102.9</c:v>
                </c:pt>
                <c:pt idx="3">
                  <c:v>125.80000000000001</c:v>
                </c:pt>
                <c:pt idx="4">
                  <c:v>155.1</c:v>
                </c:pt>
                <c:pt idx="5">
                  <c:v>178.5</c:v>
                </c:pt>
                <c:pt idx="6">
                  <c:v>186.9</c:v>
                </c:pt>
                <c:pt idx="7">
                  <c:v>202.4</c:v>
                </c:pt>
                <c:pt idx="8">
                  <c:v>236.8</c:v>
                </c:pt>
                <c:pt idx="9">
                  <c:v>305.3</c:v>
                </c:pt>
                <c:pt idx="10">
                  <c:v>304.7</c:v>
                </c:pt>
                <c:pt idx="11">
                  <c:v>367.40000000000003</c:v>
                </c:pt>
                <c:pt idx="12">
                  <c:v>421.7</c:v>
                </c:pt>
                <c:pt idx="13">
                  <c:v>440.09999999999997</c:v>
                </c:pt>
                <c:pt idx="14">
                  <c:v>464.3</c:v>
                </c:pt>
                <c:pt idx="15">
                  <c:v>558.1</c:v>
                </c:pt>
                <c:pt idx="16">
                  <c:v>603.69999999999993</c:v>
                </c:pt>
                <c:pt idx="17">
                  <c:v>645.99999999999989</c:v>
                </c:pt>
                <c:pt idx="18">
                  <c:v>662.8</c:v>
                </c:pt>
                <c:pt idx="19">
                  <c:v>735.30000000000007</c:v>
                </c:pt>
                <c:pt idx="20">
                  <c:v>811.2</c:v>
                </c:pt>
                <c:pt idx="21">
                  <c:v>846.2</c:v>
                </c:pt>
                <c:pt idx="22">
                  <c:v>873.1</c:v>
                </c:pt>
                <c:pt idx="23">
                  <c:v>930.29999999999984</c:v>
                </c:pt>
                <c:pt idx="24">
                  <c:v>974.9</c:v>
                </c:pt>
                <c:pt idx="25">
                  <c:v>1003.6000000000001</c:v>
                </c:pt>
                <c:pt idx="26">
                  <c:v>991.99999999999989</c:v>
                </c:pt>
                <c:pt idx="27">
                  <c:v>1031.8</c:v>
                </c:pt>
                <c:pt idx="28">
                  <c:v>1038.3</c:v>
                </c:pt>
                <c:pt idx="29">
                  <c:v>1032.3000000000002</c:v>
                </c:pt>
                <c:pt idx="30">
                  <c:v>970.09999999999991</c:v>
                </c:pt>
                <c:pt idx="31">
                  <c:v>968.1</c:v>
                </c:pt>
                <c:pt idx="32">
                  <c:v>959.80000000000007</c:v>
                </c:pt>
                <c:pt idx="33">
                  <c:v>918.59999999999991</c:v>
                </c:pt>
                <c:pt idx="34">
                  <c:v>874.6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F4-48DD-94AB-3D77AEF11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5794280"/>
        <c:axId val="585794936"/>
      </c:lineChart>
      <c:catAx>
        <c:axId val="58579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585794936"/>
        <c:crosses val="autoZero"/>
        <c:auto val="1"/>
        <c:lblAlgn val="ctr"/>
        <c:lblOffset val="100"/>
        <c:noMultiLvlLbl val="0"/>
      </c:catAx>
      <c:valAx>
        <c:axId val="5857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ES"/>
          </a:p>
        </c:txPr>
        <c:crossAx val="585794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0.90385</cdr:x>
      <cdr:y>0.32353</cdr:y>
    </cdr:from>
    <cdr:to>
      <cdr:x>0.99038</cdr:x>
      <cdr:y>0.39706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6768752" y="158417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dirty="0"/>
            <a:t>x8</a:t>
          </a:r>
          <a:endParaRPr lang="ca-E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FC324-F1C0-48EE-BB2D-D5AFA1D9ADA9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A835B-7DFF-41BF-8CF1-6B359CAA6E8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8474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7EE90-2DD7-4721-A957-DBE8AC96F90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907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7EE90-2DD7-4721-A957-DBE8AC96F90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712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a-ES"/>
          </a:p>
        </p:txBody>
      </p:sp>
      <p:sp>
        <p:nvSpPr>
          <p:cNvPr id="542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13DEF3-BFA8-4968-8584-AD093B602F85}" type="slidenum">
              <a:rPr lang="ca-E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11568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7EE90-2DD7-4721-A957-DBE8AC96F90F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709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7EE90-2DD7-4721-A957-DBE8AC96F90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513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/>
              <a:t>Feu clic aquí per editar l'estil de subtítols del patró.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81907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7267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7508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1104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625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4538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6980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7458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5075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7439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22585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62" y="857240"/>
            <a:ext cx="4286280" cy="857248"/>
          </a:xfrm>
        </p:spPr>
        <p:txBody>
          <a:bodyPr/>
          <a:lstStyle/>
          <a:p>
            <a:r>
              <a:rPr lang="ca-ES" dirty="0" err="1"/>
              <a:t>Haga</a:t>
            </a:r>
            <a:r>
              <a:rPr lang="ca-ES" dirty="0"/>
              <a:t> clic para modificar el estilo de </a:t>
            </a:r>
            <a:r>
              <a:rPr lang="ca-ES" dirty="0" err="1"/>
              <a:t>título</a:t>
            </a:r>
            <a:r>
              <a:rPr lang="ca-ES" dirty="0"/>
              <a:t> del </a:t>
            </a:r>
            <a:r>
              <a:rPr lang="ca-ES" dirty="0" err="1"/>
              <a:t>patrón</a:t>
            </a:r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Haga clic para modificar el estilo de texto del patrón</a:t>
            </a:r>
          </a:p>
          <a:p>
            <a:pPr lvl="1"/>
            <a:r>
              <a:rPr lang="ca-ES"/>
              <a:t>Segundo nivel</a:t>
            </a:r>
          </a:p>
          <a:p>
            <a:pPr lvl="2"/>
            <a:r>
              <a:rPr lang="ca-ES"/>
              <a:t>Tercer nivel</a:t>
            </a:r>
          </a:p>
          <a:p>
            <a:pPr lvl="3"/>
            <a:r>
              <a:rPr lang="ca-ES"/>
              <a:t>Cuarto nivel</a:t>
            </a:r>
          </a:p>
          <a:p>
            <a:pPr lvl="4"/>
            <a:r>
              <a:rPr lang="ca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1AA44-8006-4722-A6AD-9BB6C67818C5}" type="datetime1">
              <a:rPr lang="ca-ES" smtClean="0"/>
              <a:pPr/>
              <a:t>17/11/2016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643702" y="6215082"/>
            <a:ext cx="2133600" cy="365125"/>
          </a:xfrm>
        </p:spPr>
        <p:txBody>
          <a:bodyPr/>
          <a:lstStyle/>
          <a:p>
            <a:fld id="{742549CD-9692-4C24-BA90-BBA7E1AE662A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39503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B55E-14B5-47EA-B6BE-62D236A50033}" type="datetimeFigureOut">
              <a:rPr lang="ca-ES" smtClean="0"/>
              <a:t>17/11/2016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D8174-A4D3-486D-9FB2-0D24FAA1AC2C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662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a-ES" dirty="0"/>
              <a:t>Trabajo y renta </a:t>
            </a:r>
            <a:r>
              <a:rPr lang="ca-ES" dirty="0" err="1"/>
              <a:t>básica</a:t>
            </a:r>
            <a:r>
              <a:rPr lang="ca-ES" dirty="0"/>
              <a:t>: </a:t>
            </a:r>
            <a:br>
              <a:rPr lang="ca-ES" dirty="0"/>
            </a:br>
            <a:r>
              <a:rPr lang="ca-ES" dirty="0"/>
              <a:t>¿la </a:t>
            </a:r>
            <a:r>
              <a:rPr lang="ca-ES" dirty="0" err="1"/>
              <a:t>extraña</a:t>
            </a:r>
            <a:r>
              <a:rPr lang="ca-ES" dirty="0"/>
              <a:t> </a:t>
            </a:r>
            <a:r>
              <a:rPr lang="ca-ES" dirty="0" err="1"/>
              <a:t>pareja</a:t>
            </a:r>
            <a:r>
              <a:rPr lang="ca-ES" dirty="0"/>
              <a:t>?</a:t>
            </a:r>
            <a:br>
              <a:rPr lang="ca-ES" dirty="0"/>
            </a:br>
            <a:br>
              <a:rPr lang="ca-ES" dirty="0"/>
            </a:br>
            <a:r>
              <a:rPr lang="ca-ES" sz="3600" dirty="0"/>
              <a:t>XVI </a:t>
            </a:r>
            <a:r>
              <a:rPr lang="ca-ES" sz="3600" dirty="0" err="1"/>
              <a:t>Simposio</a:t>
            </a:r>
            <a:r>
              <a:rPr lang="ca-ES" sz="3600" dirty="0"/>
              <a:t> Renta </a:t>
            </a:r>
            <a:r>
              <a:rPr lang="ca-ES" sz="3600" dirty="0" err="1"/>
              <a:t>Básica</a:t>
            </a:r>
            <a:endParaRPr lang="ca-ES" dirty="0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a-ES" sz="3300" b="1" dirty="0"/>
              <a:t>Lluís Torrens</a:t>
            </a:r>
          </a:p>
          <a:p>
            <a:r>
              <a:rPr lang="ca-ES" sz="2600" dirty="0"/>
              <a:t>Red Renta </a:t>
            </a:r>
            <a:r>
              <a:rPr lang="ca-ES" sz="2600" dirty="0" err="1"/>
              <a:t>Básica</a:t>
            </a:r>
            <a:endParaRPr lang="ca-ES" sz="2600" dirty="0"/>
          </a:p>
          <a:p>
            <a:r>
              <a:rPr lang="es-ES" sz="2600" dirty="0"/>
              <a:t>REVO prosperidad sostenible</a:t>
            </a:r>
            <a:endParaRPr lang="ca-ES" sz="2600" dirty="0"/>
          </a:p>
          <a:p>
            <a:r>
              <a:rPr lang="ca-ES" sz="2600" dirty="0"/>
              <a:t>Ajuntament de Barcelona</a:t>
            </a:r>
          </a:p>
        </p:txBody>
      </p:sp>
    </p:spTree>
    <p:extLst>
      <p:ext uri="{BB962C8B-B14F-4D97-AF65-F5344CB8AC3E}">
        <p14:creationId xmlns:p14="http://schemas.microsoft.com/office/powerpoint/2010/main" val="5391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53752"/>
            <a:ext cx="8445624" cy="114300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¿Dónde están los votantes del </a:t>
            </a:r>
            <a:r>
              <a:rPr lang="es-ES" dirty="0" err="1">
                <a:solidFill>
                  <a:srgbClr val="FF0000"/>
                </a:solidFill>
              </a:rPr>
              <a:t>Brexit</a:t>
            </a:r>
            <a:r>
              <a:rPr lang="es-ES" dirty="0">
                <a:solidFill>
                  <a:srgbClr val="FF0000"/>
                </a:solidFill>
              </a:rPr>
              <a:t> y de </a:t>
            </a:r>
            <a:r>
              <a:rPr lang="es-ES" dirty="0" err="1">
                <a:solidFill>
                  <a:srgbClr val="FF0000"/>
                </a:solidFill>
              </a:rPr>
              <a:t>Trump</a:t>
            </a:r>
            <a:r>
              <a:rPr lang="es-ES" dirty="0">
                <a:solidFill>
                  <a:srgbClr val="FF0000"/>
                </a:solidFill>
              </a:rPr>
              <a:t> 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524328" cy="547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2CCF-AF15-417A-B416-33E5B1D5DDC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86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6480720" cy="635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51520" y="6309320"/>
            <a:ext cx="8712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FUTURE OF EMPLOYMENT: HOW SUSCEPTIBLE ARE JOBS TO COMPUTERISATION? </a:t>
            </a:r>
          </a:p>
          <a:p>
            <a:r>
              <a:rPr lang="en-US" sz="1400" dirty="0"/>
              <a:t>(2013) Carl </a:t>
            </a:r>
            <a:r>
              <a:rPr lang="en-US" sz="1400" dirty="0" err="1"/>
              <a:t>Benedikt</a:t>
            </a:r>
            <a:r>
              <a:rPr lang="en-US" sz="1400" dirty="0"/>
              <a:t> Frey and  Michael A. Osborne</a:t>
            </a:r>
          </a:p>
          <a:p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2CCF-AF15-417A-B416-33E5B1D5DDC2}" type="slidenum">
              <a:rPr lang="es-ES" smtClean="0"/>
              <a:t>3</a:t>
            </a:fld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948264" y="3573016"/>
            <a:ext cx="2088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En EEUU el 47 % de los empleos tienen una elevada probabilidad de ser automatizados. En España, el 55%</a:t>
            </a:r>
            <a:endParaRPr lang="ca-ES" b="1" dirty="0"/>
          </a:p>
        </p:txBody>
      </p:sp>
    </p:spTree>
    <p:extLst>
      <p:ext uri="{BB962C8B-B14F-4D97-AF65-F5344CB8AC3E}">
        <p14:creationId xmlns:p14="http://schemas.microsoft.com/office/powerpoint/2010/main" val="1650766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On the Welfare Implications of Automation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Maya Eden Paul </a:t>
            </a:r>
            <a:r>
              <a:rPr lang="en-US" dirty="0" err="1"/>
              <a:t>Gaggl</a:t>
            </a:r>
            <a:r>
              <a:rPr lang="en-US" dirty="0"/>
              <a:t> Working Paper No. (</a:t>
            </a:r>
            <a:r>
              <a:rPr lang="en-US" dirty="0" err="1"/>
              <a:t>Septiembre</a:t>
            </a:r>
            <a:r>
              <a:rPr lang="en-US" dirty="0"/>
              <a:t> 2016)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8219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876"/>
            <a:ext cx="81009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QuadreDeText 3"/>
          <p:cNvSpPr txBox="1"/>
          <p:nvPr/>
        </p:nvSpPr>
        <p:spPr>
          <a:xfrm>
            <a:off x="5163462" y="6550223"/>
            <a:ext cx="3957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1400" b="1" dirty="0"/>
              <a:t>Fuente: </a:t>
            </a:r>
            <a:r>
              <a:rPr lang="ca-ES" sz="1400" b="1" dirty="0" err="1"/>
              <a:t>Eden</a:t>
            </a:r>
            <a:r>
              <a:rPr lang="ca-ES" sz="1400" b="1" dirty="0"/>
              <a:t>, M i </a:t>
            </a:r>
            <a:r>
              <a:rPr lang="ca-ES" sz="1400" b="1" dirty="0" err="1"/>
              <a:t>Gaggl</a:t>
            </a:r>
            <a:r>
              <a:rPr lang="ca-ES" sz="1400" b="1" dirty="0"/>
              <a:t>, P (2016)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732240" y="443711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- </a:t>
            </a:r>
            <a:r>
              <a:rPr lang="es-ES" sz="2800" b="1" dirty="0"/>
              <a:t>7 %</a:t>
            </a:r>
            <a:endParaRPr lang="ca-ES" b="1" dirty="0"/>
          </a:p>
        </p:txBody>
      </p:sp>
    </p:spTree>
    <p:extLst>
      <p:ext uri="{BB962C8B-B14F-4D97-AF65-F5344CB8AC3E}">
        <p14:creationId xmlns:p14="http://schemas.microsoft.com/office/powerpoint/2010/main" val="178811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03143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436096" y="3875161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- </a:t>
            </a:r>
            <a:r>
              <a:rPr lang="es-ES" sz="2800" b="1" dirty="0"/>
              <a:t>15 %</a:t>
            </a:r>
            <a:endParaRPr lang="ca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5004048" y="2449943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+ 8 %</a:t>
            </a:r>
            <a:endParaRPr lang="ca-ES" sz="2800" b="1" dirty="0"/>
          </a:p>
        </p:txBody>
      </p:sp>
    </p:spTree>
    <p:extLst>
      <p:ext uri="{BB962C8B-B14F-4D97-AF65-F5344CB8AC3E}">
        <p14:creationId xmlns:p14="http://schemas.microsoft.com/office/powerpoint/2010/main" val="2749219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Risk of Automation for Jobs in OECD Countries. A comparative analysis (mayo 2016)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Melanie </a:t>
            </a:r>
            <a:r>
              <a:rPr lang="en-US" dirty="0" err="1"/>
              <a:t>Arntz</a:t>
            </a:r>
            <a:r>
              <a:rPr lang="en-US" dirty="0"/>
              <a:t>, Terry Gregory, Ulrich </a:t>
            </a:r>
            <a:r>
              <a:rPr lang="en-US" dirty="0" err="1"/>
              <a:t>Zierahn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9093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err="1"/>
              <a:t>Riesgo</a:t>
            </a:r>
            <a:r>
              <a:rPr lang="ca-ES" dirty="0"/>
              <a:t>  de </a:t>
            </a:r>
            <a:r>
              <a:rPr lang="ca-ES" dirty="0" err="1"/>
              <a:t>automatización</a:t>
            </a:r>
            <a:r>
              <a:rPr lang="ca-ES" dirty="0"/>
              <a:t>: </a:t>
            </a:r>
            <a:br>
              <a:rPr lang="ca-ES" dirty="0"/>
            </a:br>
            <a:r>
              <a:rPr lang="ca-ES" dirty="0"/>
              <a:t>OCDE 9 %  España 12 %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14" y="1412776"/>
            <a:ext cx="692276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5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a-ES" dirty="0"/>
          </a:p>
        </p:txBody>
      </p:sp>
      <p:sp>
        <p:nvSpPr>
          <p:cNvPr id="4" name="AutoShape 2" descr="Es mostra image.png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98" y="806669"/>
            <a:ext cx="8830409" cy="597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57200" y="160338"/>
            <a:ext cx="793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…Pero el riesgo se concentra en la población de bajos estudios </a:t>
            </a:r>
          </a:p>
          <a:p>
            <a:pPr algn="ctr"/>
            <a:r>
              <a:rPr lang="es-ES" dirty="0"/>
              <a:t>(una de las especializaciones  del modelo productivo español)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11216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España una historia de éxito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   </a:t>
            </a:r>
            <a:endParaRPr lang="ca-ES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61DFC26-9446-4097-8F39-8E84911D793D}"/>
              </a:ext>
            </a:extLst>
          </p:cNvPr>
          <p:cNvGraphicFramePr>
            <a:graphicFrameLocks/>
          </p:cNvGraphicFramePr>
          <p:nvPr/>
        </p:nvGraphicFramePr>
        <p:xfrm>
          <a:off x="1043608" y="1556792"/>
          <a:ext cx="727280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228184" y="292494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+1,6 M empleos desde 1T2014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39290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España, ¿una historia de éxito?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  </a:t>
            </a:r>
            <a:endParaRPr lang="ca-ES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66097F1-4D4D-40A1-8F1C-7CC6DC4FEDE9}"/>
              </a:ext>
            </a:extLst>
          </p:cNvPr>
          <p:cNvGraphicFramePr>
            <a:graphicFrameLocks/>
          </p:cNvGraphicFramePr>
          <p:nvPr/>
        </p:nvGraphicFramePr>
        <p:xfrm>
          <a:off x="755576" y="1484784"/>
          <a:ext cx="748883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6444208" y="20608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x9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920673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Y no están todos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70 % de trabajadores a tiempo parcial quieren hacerlo a tiempo completo (2 millones)</a:t>
            </a:r>
          </a:p>
          <a:p>
            <a:r>
              <a:rPr lang="es-ES" dirty="0"/>
              <a:t>En España, 1 millón de personas dejaron de buscar trabajo</a:t>
            </a:r>
          </a:p>
          <a:p>
            <a:r>
              <a:rPr lang="es-ES" dirty="0"/>
              <a:t>7 de cada 10 autónomos preferirían ser asalariados (1,4 millones)</a:t>
            </a:r>
          </a:p>
          <a:p>
            <a:r>
              <a:rPr lang="es-ES" dirty="0"/>
              <a:t>Y además 1 millón de personas emigraron con la crisis</a:t>
            </a:r>
          </a:p>
          <a:p>
            <a:r>
              <a:rPr lang="es-ES" dirty="0"/>
              <a:t>Por lo tanto la necesidad de crear empleo a tiempo completo supera los 9 millones en España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Durante los últimos 35 años, en 25 la tasa de paro ha superado el 15 % (y en los próximos 3, también)</a:t>
            </a:r>
          </a:p>
          <a:p>
            <a:pPr marL="0" indent="0">
              <a:buNone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240845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937" y="116632"/>
            <a:ext cx="8805024" cy="114300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El paro en España es una decisión política</a:t>
            </a:r>
            <a:endParaRPr lang="ca-ES" dirty="0">
              <a:solidFill>
                <a:srgbClr val="FF0000"/>
              </a:solidFill>
            </a:endParaRPr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51" y="1196752"/>
            <a:ext cx="8868797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</a:t>
            </a:r>
            <a:endParaRPr lang="ca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157192"/>
            <a:ext cx="9187903" cy="130165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99592" y="443711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Ingresos brutos de mercado en un ciclo vital medio (sin paro)</a:t>
            </a:r>
            <a:endParaRPr lang="ca-ES" b="1" dirty="0"/>
          </a:p>
        </p:txBody>
      </p:sp>
      <p:sp>
        <p:nvSpPr>
          <p:cNvPr id="5" name="CuadroTexto 4"/>
          <p:cNvSpPr txBox="1"/>
          <p:nvPr/>
        </p:nvSpPr>
        <p:spPr>
          <a:xfrm rot="10800000" flipH="1" flipV="1">
            <a:off x="755576" y="1934831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diferencia de saldo de horas productivas (trabajo remunerado + reproductivo + estudio) – consumidoras (ocio, desplazamientos) es el equivalente a 45 años de trabajo  a tiempo completo (1.800 horas anuales) en exceso de las mujeres</a:t>
            </a:r>
          </a:p>
          <a:p>
            <a:endParaRPr lang="es-ES" dirty="0"/>
          </a:p>
          <a:p>
            <a:r>
              <a:rPr lang="es-ES" dirty="0"/>
              <a:t>La diferencia entre horas trabajadas (remuneradas y reproductivas) es de 30 años</a:t>
            </a:r>
          </a:p>
          <a:p>
            <a:endParaRPr lang="es-ES" dirty="0"/>
          </a:p>
          <a:p>
            <a:r>
              <a:rPr lang="es-ES" dirty="0"/>
              <a:t>Por el contrario, los valores se invierten en cuanto a retribución </a:t>
            </a:r>
            <a:endParaRPr lang="ca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827584" y="332656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</a:rPr>
              <a:t>Y la brecha de género</a:t>
            </a:r>
            <a:endParaRPr lang="ca-E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26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Tendencias ineluctables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Productividad económica y salario se han desenganchado</a:t>
            </a:r>
          </a:p>
          <a:p>
            <a:r>
              <a:rPr lang="es-ES" dirty="0"/>
              <a:t>Los incrementos de salarios aceleran la substitución hombre –máquina/algoritmo</a:t>
            </a:r>
          </a:p>
          <a:p>
            <a:r>
              <a:rPr lang="es-ES" dirty="0"/>
              <a:t>Lo cual incrementa la desigualdad salarial</a:t>
            </a:r>
          </a:p>
          <a:p>
            <a:r>
              <a:rPr lang="es-ES" dirty="0"/>
              <a:t>La </a:t>
            </a:r>
            <a:r>
              <a:rPr lang="es-ES" dirty="0" err="1"/>
              <a:t>uberización</a:t>
            </a:r>
            <a:r>
              <a:rPr lang="es-ES" dirty="0"/>
              <a:t> acelera la precarización</a:t>
            </a:r>
          </a:p>
          <a:p>
            <a:r>
              <a:rPr lang="es-ES" dirty="0"/>
              <a:t>La globalización destruye empleo industrial aquí (3 últimas décadas China, pero aun faltan India y </a:t>
            </a:r>
            <a:r>
              <a:rPr lang="es-ES" dirty="0" err="1"/>
              <a:t>Africa</a:t>
            </a:r>
            <a:r>
              <a:rPr lang="es-ES" dirty="0"/>
              <a:t> por sustituirnos en el </a:t>
            </a:r>
            <a:r>
              <a:rPr lang="es-ES" dirty="0" err="1"/>
              <a:t>autosaqueo</a:t>
            </a:r>
            <a:r>
              <a:rPr lang="es-ES" dirty="0"/>
              <a:t> de recursos no renovables)</a:t>
            </a:r>
          </a:p>
          <a:p>
            <a:r>
              <a:rPr lang="es-ES" dirty="0"/>
              <a:t>La reducción del tiempo de trabajo se produce de manera espontánea y desigual (casi siempre)</a:t>
            </a:r>
          </a:p>
          <a:p>
            <a:endParaRPr lang="es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538507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desconexión de la productividad  económica no debería ser mala noticia para los trabajos en servicios públicos o feminizados…o los reproductivos</a:t>
            </a:r>
          </a:p>
          <a:p>
            <a:r>
              <a:rPr lang="es-ES" dirty="0"/>
              <a:t>Aceptar que vamos a crecer poco no es mala noticia para el planeta</a:t>
            </a:r>
          </a:p>
          <a:p>
            <a:r>
              <a:rPr lang="es-ES" dirty="0"/>
              <a:t>Hay que aceptar que se puede vivir bien con menos (o lo mismo) y enfocar nuestros esfuerzos a conseguirlo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21706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688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sz="4000" dirty="0"/>
              <a:t>Los grandes proyectos imposibles e inútiles</a:t>
            </a:r>
            <a:endParaRPr lang="es-ES" dirty="0"/>
          </a:p>
          <a:p>
            <a:endParaRPr lang="es-ES" dirty="0"/>
          </a:p>
          <a:p>
            <a:r>
              <a:rPr lang="es-ES" dirty="0"/>
              <a:t>Más autopistas y automóviles</a:t>
            </a:r>
          </a:p>
          <a:p>
            <a:r>
              <a:rPr lang="es-ES" dirty="0"/>
              <a:t>Más viajes a </a:t>
            </a:r>
            <a:r>
              <a:rPr lang="es-ES" dirty="0" err="1"/>
              <a:t>a</a:t>
            </a:r>
            <a:r>
              <a:rPr lang="es-ES" dirty="0"/>
              <a:t> la Riviera Maya cada verano</a:t>
            </a:r>
          </a:p>
          <a:p>
            <a:r>
              <a:rPr lang="es-ES" dirty="0"/>
              <a:t>Más cerezas de Chile y kiwis de Nueva Zelanda</a:t>
            </a:r>
            <a:endParaRPr lang="es-ES" dirty="0"/>
          </a:p>
          <a:p>
            <a:r>
              <a:rPr lang="es-ES" dirty="0"/>
              <a:t>Más tirar el lavaplatos porque sale más barato que repararlo..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Trabajo pagado a tiempo completo para todo el mundo</a:t>
            </a:r>
          </a:p>
          <a:p>
            <a:pPr marL="0" indent="0">
              <a:buNone/>
            </a:pPr>
            <a:r>
              <a:rPr lang="es-ES" dirty="0"/>
              <a:t>-</a:t>
            </a:r>
            <a:r>
              <a:rPr lang="es-ES" dirty="0">
                <a:sym typeface="Wingdings" panose="05000000000000000000" pitchFamily="2" charset="2"/>
              </a:rPr>
              <a:t>&gt; obligar a la gente a buscar un trabajo que no existe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359610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Soluciones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Trabajos forzados</a:t>
            </a:r>
          </a:p>
          <a:p>
            <a:r>
              <a:rPr lang="es-ES" dirty="0"/>
              <a:t>Trabajos garantizados</a:t>
            </a:r>
          </a:p>
          <a:p>
            <a:r>
              <a:rPr lang="es-ES" dirty="0"/>
              <a:t>Trabajos de mierda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dirty="0"/>
              <a:t>Mercantilizar el trabajo reproductivo</a:t>
            </a:r>
          </a:p>
          <a:p>
            <a:endParaRPr lang="es-ES" dirty="0"/>
          </a:p>
          <a:p>
            <a:r>
              <a:rPr lang="es-ES" dirty="0"/>
              <a:t>Repartir todos los trabajos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132886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Retrospectiva del Estado del Bienestar,   70 años después </a:t>
            </a:r>
            <a:r>
              <a:rPr lang="es-ES" sz="3100" dirty="0">
                <a:solidFill>
                  <a:srgbClr val="FF0000"/>
                </a:solidFill>
              </a:rPr>
              <a:t>(</a:t>
            </a:r>
            <a:r>
              <a:rPr lang="es-ES" sz="3100" i="1" dirty="0" err="1">
                <a:solidFill>
                  <a:srgbClr val="FF0000"/>
                </a:solidFill>
              </a:rPr>
              <a:t>Beyond</a:t>
            </a:r>
            <a:r>
              <a:rPr lang="es-ES" sz="3100" i="1" dirty="0">
                <a:solidFill>
                  <a:srgbClr val="FF0000"/>
                </a:solidFill>
              </a:rPr>
              <a:t> </a:t>
            </a:r>
            <a:r>
              <a:rPr lang="es-ES" sz="3100" i="1" dirty="0" err="1">
                <a:solidFill>
                  <a:srgbClr val="FF0000"/>
                </a:solidFill>
              </a:rPr>
              <a:t>Beveridge</a:t>
            </a:r>
            <a:r>
              <a:rPr lang="es-ES" sz="3100" i="1" dirty="0">
                <a:solidFill>
                  <a:srgbClr val="FF0000"/>
                </a:solidFill>
              </a:rPr>
              <a:t>. </a:t>
            </a:r>
            <a:r>
              <a:rPr lang="es-ES" sz="3100" dirty="0">
                <a:solidFill>
                  <a:srgbClr val="FF0000"/>
                </a:solidFill>
              </a:rPr>
              <a:t>NEF 2012)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/>
              <a:t>El gasto público ha crecido en: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-Hospitales</a:t>
            </a:r>
          </a:p>
          <a:p>
            <a:pPr marL="0" indent="0">
              <a:buNone/>
            </a:pPr>
            <a:r>
              <a:rPr lang="es-ES" dirty="0"/>
              <a:t>-Prisiones</a:t>
            </a:r>
          </a:p>
          <a:p>
            <a:pPr marL="0" indent="0">
              <a:buNone/>
            </a:pPr>
            <a:r>
              <a:rPr lang="es-ES" dirty="0"/>
              <a:t>-Subsidios para pobres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Y no ha crecido en políticas preventivas de: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-Salud</a:t>
            </a:r>
          </a:p>
          <a:p>
            <a:pPr marL="0" indent="0">
              <a:buNone/>
            </a:pPr>
            <a:r>
              <a:rPr lang="es-ES" dirty="0"/>
              <a:t>-Reducir criminalidad (desigualdad, educación)</a:t>
            </a:r>
          </a:p>
          <a:p>
            <a:pPr marL="0" indent="0">
              <a:buNone/>
            </a:pPr>
            <a:r>
              <a:rPr lang="es-ES" dirty="0"/>
              <a:t>-Vida digna sin depender del mercado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4366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7524"/>
            <a:ext cx="8229600" cy="1143000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El diamante de la prosperidad sostenible</a:t>
            </a:r>
            <a:endParaRPr lang="ca-ES" sz="3600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52736"/>
            <a:ext cx="8064896" cy="57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42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6307634" cy="85724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Debemos escoger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Parece inevitable que algún tipo de renta básica (aunque no se le dé este nombre) acabe implementándose.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La incertidumbre  es sobre qué tipo de modelo triunfará, en función de la capacidad de las clases trabajadoras y precarizadas de imponer o no un modelo progresista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0794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La combinación RB + reparto del trabajo remunerado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/>
              <a:t>Financiada con una fiscalidad progresista permite que las clases medias y bajas salgan ganando  (80 % de la población) y no </a:t>
            </a:r>
            <a:r>
              <a:rPr lang="es-ES"/>
              <a:t>sigan perdiendo</a:t>
            </a:r>
            <a:endParaRPr lang="es-ES" dirty="0"/>
          </a:p>
          <a:p>
            <a:r>
              <a:rPr lang="es-ES" dirty="0"/>
              <a:t>Aunque no lo digan es el modelo implícito en países del norte-centro Europa (subsidios generosos de desempleo o ayudas generosas a los ingresos bajos), pero manteniendo los problemas de accesibilidad,  gestión y parte de las trampas de la pobreza y precariedad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085812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5482" y="53752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dirty="0">
                <a:solidFill>
                  <a:srgbClr val="FF0000"/>
                </a:solidFill>
              </a:rPr>
              <a:t>La RB progresista</a:t>
            </a:r>
            <a:endParaRPr lang="ca-ES" sz="6000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4110" y="980728"/>
            <a:ext cx="8229600" cy="58772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s-ES" sz="4500" dirty="0"/>
          </a:p>
          <a:p>
            <a:pPr marL="0" indent="0">
              <a:buNone/>
            </a:pPr>
            <a:r>
              <a:rPr lang="ca-ES" sz="4500" dirty="0"/>
              <a:t>Con </a:t>
            </a:r>
            <a:r>
              <a:rPr lang="ca-ES" sz="4500" dirty="0" err="1"/>
              <a:t>salarios</a:t>
            </a:r>
            <a:r>
              <a:rPr lang="ca-ES" sz="4500" dirty="0"/>
              <a:t> y condiciones </a:t>
            </a:r>
            <a:r>
              <a:rPr lang="ca-ES" sz="4500" dirty="0" err="1"/>
              <a:t>laborales</a:t>
            </a:r>
            <a:r>
              <a:rPr lang="ca-ES" sz="4500" dirty="0"/>
              <a:t> </a:t>
            </a:r>
            <a:r>
              <a:rPr lang="ca-ES" sz="4500" dirty="0" err="1"/>
              <a:t>dignas</a:t>
            </a:r>
            <a:r>
              <a:rPr lang="ca-ES" sz="4500" dirty="0"/>
              <a:t> en </a:t>
            </a:r>
            <a:r>
              <a:rPr lang="ca-ES" sz="4500" dirty="0" err="1"/>
              <a:t>todos</a:t>
            </a:r>
            <a:r>
              <a:rPr lang="ca-ES" sz="4500" dirty="0"/>
              <a:t> los </a:t>
            </a:r>
            <a:r>
              <a:rPr lang="ca-ES" sz="4500" dirty="0" err="1"/>
              <a:t>sectores</a:t>
            </a:r>
            <a:r>
              <a:rPr lang="ca-ES" sz="4500" dirty="0"/>
              <a:t>, con </a:t>
            </a:r>
            <a:r>
              <a:rPr lang="ca-ES" sz="4500" dirty="0" err="1"/>
              <a:t>ayudas</a:t>
            </a:r>
            <a:r>
              <a:rPr lang="ca-ES" sz="4500" dirty="0"/>
              <a:t> y </a:t>
            </a:r>
            <a:r>
              <a:rPr lang="ca-ES" sz="4500" dirty="0" err="1"/>
              <a:t>políticas</a:t>
            </a:r>
            <a:r>
              <a:rPr lang="ca-ES" sz="4500" dirty="0"/>
              <a:t> </a:t>
            </a:r>
            <a:r>
              <a:rPr lang="ca-ES" sz="4500" dirty="0" err="1"/>
              <a:t>activas</a:t>
            </a:r>
            <a:r>
              <a:rPr lang="ca-ES" sz="4500" dirty="0"/>
              <a:t> de </a:t>
            </a:r>
            <a:r>
              <a:rPr lang="ca-ES" sz="4500" dirty="0" err="1"/>
              <a:t>empleo</a:t>
            </a:r>
            <a:r>
              <a:rPr lang="ca-ES" sz="4500" dirty="0"/>
              <a:t> </a:t>
            </a:r>
            <a:r>
              <a:rPr lang="ca-ES" sz="4500" dirty="0" err="1"/>
              <a:t>selectivas</a:t>
            </a:r>
            <a:r>
              <a:rPr lang="ca-ES" sz="4500" dirty="0"/>
              <a:t> </a:t>
            </a:r>
            <a:r>
              <a:rPr lang="ca-ES" sz="4500" dirty="0" err="1"/>
              <a:t>adicionales</a:t>
            </a:r>
            <a:r>
              <a:rPr lang="ca-ES" sz="4500" dirty="0"/>
              <a:t> para los </a:t>
            </a:r>
            <a:r>
              <a:rPr lang="ca-ES" sz="4500" dirty="0" err="1"/>
              <a:t>colectivos</a:t>
            </a:r>
            <a:r>
              <a:rPr lang="ca-ES" sz="4500" dirty="0"/>
              <a:t> </a:t>
            </a:r>
            <a:r>
              <a:rPr lang="ca-ES" sz="4500" dirty="0" err="1"/>
              <a:t>desfavorecidos</a:t>
            </a:r>
            <a:r>
              <a:rPr lang="ca-ES" sz="4500" dirty="0"/>
              <a:t> y para la </a:t>
            </a:r>
            <a:r>
              <a:rPr lang="ca-ES" sz="4500" dirty="0" err="1"/>
              <a:t>transición</a:t>
            </a:r>
            <a:r>
              <a:rPr lang="ca-ES" sz="4500" dirty="0"/>
              <a:t> de modelo </a:t>
            </a:r>
            <a:r>
              <a:rPr lang="ca-ES" sz="4500" dirty="0" err="1"/>
              <a:t>productivo</a:t>
            </a:r>
            <a:r>
              <a:rPr lang="ca-ES" sz="4500" dirty="0"/>
              <a:t>, y un </a:t>
            </a:r>
            <a:r>
              <a:rPr lang="ca-ES" sz="4500" dirty="0" err="1"/>
              <a:t>mejor</a:t>
            </a:r>
            <a:r>
              <a:rPr lang="ca-ES" sz="4500" dirty="0"/>
              <a:t> </a:t>
            </a:r>
            <a:r>
              <a:rPr lang="ca-ES" sz="4500" dirty="0" err="1"/>
              <a:t>matching</a:t>
            </a:r>
            <a:r>
              <a:rPr lang="ca-ES" sz="4500" dirty="0"/>
              <a:t> oferta-demanda laboral. Con </a:t>
            </a:r>
            <a:r>
              <a:rPr lang="ca-ES" sz="4500" dirty="0" err="1"/>
              <a:t>sindicatos</a:t>
            </a:r>
            <a:r>
              <a:rPr lang="ca-ES" sz="4500" dirty="0"/>
              <a:t> </a:t>
            </a:r>
            <a:r>
              <a:rPr lang="ca-ES" sz="4500" dirty="0" err="1"/>
              <a:t>fuertes</a:t>
            </a:r>
            <a:r>
              <a:rPr lang="ca-ES" sz="4500" dirty="0"/>
              <a:t> con </a:t>
            </a:r>
            <a:r>
              <a:rPr lang="ca-ES" sz="4500" dirty="0" err="1"/>
              <a:t>caja</a:t>
            </a:r>
            <a:r>
              <a:rPr lang="ca-ES" sz="4500" dirty="0"/>
              <a:t> de </a:t>
            </a:r>
            <a:r>
              <a:rPr lang="ca-ES" sz="4500" dirty="0" err="1"/>
              <a:t>resistencia</a:t>
            </a:r>
            <a:r>
              <a:rPr lang="ca-ES" sz="4500" dirty="0"/>
              <a:t> gratis. </a:t>
            </a:r>
          </a:p>
          <a:p>
            <a:pPr marL="0" indent="0">
              <a:buNone/>
            </a:pPr>
            <a:endParaRPr lang="ca-ES" sz="4500" dirty="0"/>
          </a:p>
          <a:p>
            <a:pPr marL="0" indent="0">
              <a:buNone/>
            </a:pPr>
            <a:r>
              <a:rPr lang="ca-ES" sz="4500" dirty="0"/>
              <a:t>Con un </a:t>
            </a:r>
            <a:r>
              <a:rPr lang="ca-ES" sz="4500" dirty="0" err="1"/>
              <a:t>reparto</a:t>
            </a:r>
            <a:r>
              <a:rPr lang="ca-ES" sz="4500" dirty="0"/>
              <a:t> </a:t>
            </a:r>
            <a:r>
              <a:rPr lang="ca-ES" sz="4500" dirty="0" err="1"/>
              <a:t>equilibrado</a:t>
            </a:r>
            <a:r>
              <a:rPr lang="ca-ES" sz="4500" dirty="0"/>
              <a:t> entre </a:t>
            </a:r>
            <a:r>
              <a:rPr lang="ca-ES" sz="4500" dirty="0" err="1"/>
              <a:t>géneros</a:t>
            </a:r>
            <a:r>
              <a:rPr lang="ca-ES" sz="4500" dirty="0"/>
              <a:t> y </a:t>
            </a:r>
            <a:r>
              <a:rPr lang="ca-ES" sz="4500" dirty="0" err="1"/>
              <a:t>generaciones</a:t>
            </a:r>
            <a:r>
              <a:rPr lang="ca-ES" sz="4500" dirty="0"/>
              <a:t> de </a:t>
            </a:r>
            <a:r>
              <a:rPr lang="ca-ES" sz="4500" dirty="0" err="1"/>
              <a:t>todos</a:t>
            </a:r>
            <a:r>
              <a:rPr lang="ca-ES" sz="4500" dirty="0"/>
              <a:t> los </a:t>
            </a:r>
            <a:r>
              <a:rPr lang="ca-ES" sz="4500" dirty="0" err="1"/>
              <a:t>tipos</a:t>
            </a:r>
            <a:r>
              <a:rPr lang="ca-ES" sz="4500" dirty="0"/>
              <a:t> de </a:t>
            </a:r>
            <a:r>
              <a:rPr lang="ca-ES" sz="4500" dirty="0" err="1"/>
              <a:t>trabajo</a:t>
            </a:r>
            <a:r>
              <a:rPr lang="ca-ES" sz="4500" dirty="0"/>
              <a:t>, </a:t>
            </a:r>
            <a:r>
              <a:rPr lang="ca-ES" sz="4500" dirty="0" err="1"/>
              <a:t>impulsando</a:t>
            </a:r>
            <a:r>
              <a:rPr lang="ca-ES" sz="4500" dirty="0"/>
              <a:t> la </a:t>
            </a:r>
            <a:r>
              <a:rPr lang="ca-ES" sz="4500" dirty="0" err="1"/>
              <a:t>buena</a:t>
            </a:r>
            <a:r>
              <a:rPr lang="ca-ES" sz="4500" dirty="0"/>
              <a:t> </a:t>
            </a:r>
            <a:r>
              <a:rPr lang="ca-ES" sz="4500" dirty="0" err="1"/>
              <a:t>nueva</a:t>
            </a:r>
            <a:r>
              <a:rPr lang="ca-ES" sz="4500" dirty="0"/>
              <a:t> economia y el </a:t>
            </a:r>
            <a:r>
              <a:rPr lang="ca-ES" sz="4500" dirty="0" err="1"/>
              <a:t>bien</a:t>
            </a:r>
            <a:r>
              <a:rPr lang="ca-ES" sz="4500" dirty="0"/>
              <a:t> </a:t>
            </a:r>
            <a:r>
              <a:rPr lang="ca-ES" sz="4500" dirty="0" err="1"/>
              <a:t>común</a:t>
            </a:r>
            <a:r>
              <a:rPr lang="ca-ES" sz="4500" dirty="0"/>
              <a:t>. </a:t>
            </a:r>
            <a:r>
              <a:rPr lang="ca-ES" sz="4500" dirty="0" err="1"/>
              <a:t>Haciendo</a:t>
            </a:r>
            <a:r>
              <a:rPr lang="ca-ES" sz="4500" dirty="0"/>
              <a:t> </a:t>
            </a:r>
            <a:r>
              <a:rPr lang="ca-ES" sz="4500" dirty="0" err="1"/>
              <a:t>innecesario</a:t>
            </a:r>
            <a:r>
              <a:rPr lang="ca-ES" sz="4500" dirty="0"/>
              <a:t> </a:t>
            </a:r>
            <a:r>
              <a:rPr lang="ca-ES" sz="4500" dirty="0" err="1"/>
              <a:t>mercantilizar</a:t>
            </a:r>
            <a:r>
              <a:rPr lang="ca-ES" sz="4500" dirty="0"/>
              <a:t> </a:t>
            </a:r>
            <a:r>
              <a:rPr lang="ca-ES" sz="4500" dirty="0" err="1"/>
              <a:t>todos</a:t>
            </a:r>
            <a:r>
              <a:rPr lang="ca-ES" sz="4500" dirty="0"/>
              <a:t> los </a:t>
            </a:r>
            <a:r>
              <a:rPr lang="ca-ES" sz="4500" dirty="0" err="1"/>
              <a:t>trabajos</a:t>
            </a:r>
            <a:endParaRPr lang="ca-ES" sz="4500" dirty="0"/>
          </a:p>
          <a:p>
            <a:pPr marL="0" indent="0">
              <a:buNone/>
            </a:pPr>
            <a:endParaRPr lang="ca-ES" sz="4500" dirty="0"/>
          </a:p>
          <a:p>
            <a:pPr marL="0" indent="0">
              <a:buNone/>
            </a:pPr>
            <a:r>
              <a:rPr lang="ca-ES" sz="4500" dirty="0"/>
              <a:t>No </a:t>
            </a:r>
            <a:r>
              <a:rPr lang="ca-ES" sz="4500" dirty="0" err="1"/>
              <a:t>rechazando</a:t>
            </a:r>
            <a:r>
              <a:rPr lang="ca-ES" sz="4500" dirty="0"/>
              <a:t> los avances </a:t>
            </a:r>
            <a:r>
              <a:rPr lang="ca-ES" sz="4500" dirty="0" err="1"/>
              <a:t>tecnológicos</a:t>
            </a:r>
            <a:r>
              <a:rPr lang="ca-ES" sz="4500" dirty="0"/>
              <a:t> que </a:t>
            </a:r>
            <a:r>
              <a:rPr lang="ca-ES" sz="4500" dirty="0" err="1"/>
              <a:t>eliminan</a:t>
            </a:r>
            <a:r>
              <a:rPr lang="ca-ES" sz="4500" dirty="0"/>
              <a:t> </a:t>
            </a:r>
            <a:r>
              <a:rPr lang="ca-ES" sz="4500" dirty="0" err="1"/>
              <a:t>empleos</a:t>
            </a:r>
            <a:r>
              <a:rPr lang="ca-ES" sz="4500" dirty="0"/>
              <a:t> y </a:t>
            </a:r>
            <a:r>
              <a:rPr lang="ca-ES" sz="4500" dirty="0" err="1"/>
              <a:t>respetando</a:t>
            </a:r>
            <a:r>
              <a:rPr lang="ca-ES" sz="4500" dirty="0"/>
              <a:t> los </a:t>
            </a:r>
            <a:r>
              <a:rPr lang="ca-ES" sz="4500" dirty="0" err="1"/>
              <a:t>límites</a:t>
            </a:r>
            <a:r>
              <a:rPr lang="ca-ES" sz="4500" dirty="0"/>
              <a:t> del planeta, </a:t>
            </a:r>
            <a:r>
              <a:rPr lang="ca-ES" sz="4500" dirty="0" err="1"/>
              <a:t>creciendo</a:t>
            </a:r>
            <a:r>
              <a:rPr lang="ca-ES" sz="4500" dirty="0"/>
              <a:t> y </a:t>
            </a:r>
            <a:r>
              <a:rPr lang="ca-ES" sz="4500" dirty="0" err="1"/>
              <a:t>decreciendo</a:t>
            </a:r>
            <a:r>
              <a:rPr lang="ca-ES" sz="4500" dirty="0"/>
              <a:t> allí </a:t>
            </a:r>
            <a:r>
              <a:rPr lang="ca-ES" sz="4500" dirty="0" err="1"/>
              <a:t>donde</a:t>
            </a:r>
            <a:r>
              <a:rPr lang="ca-ES" sz="4500" dirty="0"/>
              <a:t> </a:t>
            </a:r>
            <a:r>
              <a:rPr lang="ca-ES" sz="4500" dirty="0" err="1"/>
              <a:t>sea</a:t>
            </a:r>
            <a:r>
              <a:rPr lang="ca-ES" sz="4500" dirty="0"/>
              <a:t> </a:t>
            </a:r>
            <a:r>
              <a:rPr lang="ca-ES" sz="4500" dirty="0" err="1"/>
              <a:t>necesario</a:t>
            </a:r>
            <a:r>
              <a:rPr lang="ca-ES" sz="4500" dirty="0"/>
              <a:t> </a:t>
            </a:r>
            <a:r>
              <a:rPr lang="ca-ES" sz="4500" dirty="0"/>
              <a:t>y que los </a:t>
            </a:r>
            <a:r>
              <a:rPr lang="ca-ES" sz="4500" dirty="0" err="1"/>
              <a:t>índices</a:t>
            </a:r>
            <a:r>
              <a:rPr lang="ca-ES" sz="4500" dirty="0"/>
              <a:t> de </a:t>
            </a:r>
            <a:r>
              <a:rPr lang="ca-ES" sz="4500" dirty="0" err="1"/>
              <a:t>crecimiento</a:t>
            </a:r>
            <a:r>
              <a:rPr lang="ca-ES" sz="4500" dirty="0"/>
              <a:t> de la </a:t>
            </a:r>
            <a:r>
              <a:rPr lang="ca-ES" sz="4500" dirty="0" err="1"/>
              <a:t>producción</a:t>
            </a:r>
            <a:r>
              <a:rPr lang="ca-ES" sz="4500" dirty="0"/>
              <a:t> y el gasto </a:t>
            </a:r>
            <a:r>
              <a:rPr lang="ca-ES" sz="4500" dirty="0" err="1"/>
              <a:t>dejen</a:t>
            </a:r>
            <a:r>
              <a:rPr lang="ca-ES" sz="4500" dirty="0"/>
              <a:t> de ser los indicadores de </a:t>
            </a:r>
            <a:r>
              <a:rPr lang="ca-ES" sz="4500" dirty="0" err="1"/>
              <a:t>bienestar</a:t>
            </a:r>
            <a:r>
              <a:rPr lang="ca-ES" sz="4500" dirty="0"/>
              <a:t>. </a:t>
            </a:r>
          </a:p>
          <a:p>
            <a:pPr marL="0" indent="0">
              <a:buNone/>
            </a:pPr>
            <a:endParaRPr lang="es-ES" sz="4500" dirty="0"/>
          </a:p>
          <a:p>
            <a:pPr marL="0" indent="0">
              <a:buNone/>
            </a:pPr>
            <a:r>
              <a:rPr lang="ca-ES" sz="4500" dirty="0"/>
              <a:t>Con </a:t>
            </a:r>
            <a:r>
              <a:rPr lang="ca-ES" sz="4500" dirty="0" err="1"/>
              <a:t>cogestión</a:t>
            </a:r>
            <a:r>
              <a:rPr lang="ca-ES" sz="4500" dirty="0"/>
              <a:t>, </a:t>
            </a:r>
            <a:r>
              <a:rPr lang="ca-ES" sz="4500" dirty="0" err="1"/>
              <a:t>superando</a:t>
            </a:r>
            <a:r>
              <a:rPr lang="ca-ES" sz="4500" dirty="0"/>
              <a:t> las </a:t>
            </a:r>
            <a:r>
              <a:rPr lang="ca-ES" sz="4500" dirty="0" err="1"/>
              <a:t>actuales</a:t>
            </a:r>
            <a:r>
              <a:rPr lang="ca-ES" sz="4500" dirty="0"/>
              <a:t> </a:t>
            </a:r>
            <a:r>
              <a:rPr lang="ca-ES" sz="4500" dirty="0" err="1"/>
              <a:t>formas</a:t>
            </a:r>
            <a:r>
              <a:rPr lang="ca-ES" sz="4500" dirty="0"/>
              <a:t> </a:t>
            </a:r>
            <a:r>
              <a:rPr lang="ca-ES" sz="4500" dirty="0" err="1"/>
              <a:t>capitalistas</a:t>
            </a:r>
            <a:r>
              <a:rPr lang="ca-ES" sz="4500" dirty="0"/>
              <a:t> de </a:t>
            </a:r>
            <a:r>
              <a:rPr lang="ca-ES" sz="4500" dirty="0" err="1"/>
              <a:t>propiedad</a:t>
            </a:r>
            <a:r>
              <a:rPr lang="ca-ES" sz="4500" dirty="0"/>
              <a:t> y control. </a:t>
            </a:r>
            <a:r>
              <a:rPr lang="ca-ES" sz="4500" dirty="0" err="1"/>
              <a:t>Manteniendo</a:t>
            </a:r>
            <a:r>
              <a:rPr lang="ca-ES" sz="4500" dirty="0"/>
              <a:t> una </a:t>
            </a:r>
            <a:r>
              <a:rPr lang="ca-ES" sz="4500" dirty="0" err="1"/>
              <a:t>economía</a:t>
            </a:r>
            <a:r>
              <a:rPr lang="ca-ES" sz="4500" dirty="0"/>
              <a:t> con </a:t>
            </a:r>
            <a:r>
              <a:rPr lang="ca-ES" sz="4500" dirty="0" err="1"/>
              <a:t>mercados</a:t>
            </a:r>
            <a:r>
              <a:rPr lang="ca-ES" sz="4500" dirty="0"/>
              <a:t> </a:t>
            </a:r>
            <a:r>
              <a:rPr lang="ca-ES" sz="4500" dirty="0" err="1"/>
              <a:t>pero</a:t>
            </a:r>
            <a:r>
              <a:rPr lang="ca-ES" sz="4500" dirty="0"/>
              <a:t> </a:t>
            </a:r>
            <a:r>
              <a:rPr lang="ca-ES" sz="4500" dirty="0" err="1"/>
              <a:t>sin</a:t>
            </a:r>
            <a:r>
              <a:rPr lang="ca-ES" sz="4500" dirty="0"/>
              <a:t> dictadura de los </a:t>
            </a:r>
            <a:r>
              <a:rPr lang="ca-ES" sz="4500" dirty="0" err="1"/>
              <a:t>mercados</a:t>
            </a:r>
            <a:r>
              <a:rPr lang="ca-ES" sz="4500" dirty="0"/>
              <a:t>, que </a:t>
            </a:r>
            <a:r>
              <a:rPr lang="ca-ES" sz="4500" dirty="0" err="1"/>
              <a:t>financie</a:t>
            </a:r>
            <a:r>
              <a:rPr lang="ca-ES" sz="4500" dirty="0"/>
              <a:t> y </a:t>
            </a:r>
            <a:r>
              <a:rPr lang="ca-ES" sz="4500" dirty="0" err="1"/>
              <a:t>retribuya</a:t>
            </a:r>
            <a:r>
              <a:rPr lang="ca-ES" sz="4500" dirty="0"/>
              <a:t> </a:t>
            </a:r>
            <a:r>
              <a:rPr lang="ca-ES" sz="4500" dirty="0" err="1"/>
              <a:t>justamente</a:t>
            </a:r>
            <a:r>
              <a:rPr lang="ca-ES" sz="4500" dirty="0"/>
              <a:t> el </a:t>
            </a:r>
            <a:r>
              <a:rPr lang="ca-ES" sz="4500" dirty="0" err="1"/>
              <a:t>espíritu</a:t>
            </a:r>
            <a:r>
              <a:rPr lang="ca-ES" sz="4500" dirty="0"/>
              <a:t> </a:t>
            </a:r>
            <a:r>
              <a:rPr lang="ca-ES" sz="4500" dirty="0" err="1"/>
              <a:t>emprendedor</a:t>
            </a:r>
            <a:r>
              <a:rPr lang="ca-ES" sz="4500" dirty="0"/>
              <a:t> y las </a:t>
            </a:r>
            <a:r>
              <a:rPr lang="ca-ES" sz="4500" dirty="0" err="1"/>
              <a:t>innovaciones</a:t>
            </a:r>
            <a:r>
              <a:rPr lang="ca-ES" sz="4500" dirty="0"/>
              <a:t> que </a:t>
            </a:r>
            <a:r>
              <a:rPr lang="ca-ES" sz="4500" dirty="0" err="1"/>
              <a:t>mejoren</a:t>
            </a:r>
            <a:r>
              <a:rPr lang="ca-ES" sz="4500" dirty="0"/>
              <a:t> el </a:t>
            </a:r>
            <a:r>
              <a:rPr lang="ca-ES" sz="4500" dirty="0" err="1"/>
              <a:t>bienestar</a:t>
            </a:r>
            <a:r>
              <a:rPr lang="ca-ES" sz="4500" dirty="0"/>
              <a:t> general y la </a:t>
            </a:r>
            <a:r>
              <a:rPr lang="ca-ES" sz="4500" dirty="0" err="1"/>
              <a:t>sostenibilidad</a:t>
            </a:r>
            <a:r>
              <a:rPr lang="ca-ES" sz="4500" dirty="0"/>
              <a:t> del planeta</a:t>
            </a:r>
          </a:p>
          <a:p>
            <a:pPr marL="0" indent="0">
              <a:buNone/>
            </a:pPr>
            <a:endParaRPr lang="ca-ES" sz="4500" dirty="0"/>
          </a:p>
          <a:p>
            <a:pPr marL="0" indent="0">
              <a:buNone/>
            </a:pPr>
            <a:r>
              <a:rPr lang="es-ES" sz="4500" dirty="0"/>
              <a:t>Con un estado del bienestar reforzado que asegure la accesibilidad a la vivienda, </a:t>
            </a:r>
            <a:r>
              <a:rPr lang="es-ES" sz="4500" dirty="0"/>
              <a:t>la educación, </a:t>
            </a:r>
            <a:r>
              <a:rPr lang="es-ES" sz="4500" dirty="0"/>
              <a:t>la sanidad, el soporte a la autonomía personal y unas pensiones dignas</a:t>
            </a:r>
            <a:endParaRPr lang="ca-ES" sz="4500" dirty="0"/>
          </a:p>
          <a:p>
            <a:pPr marL="0" indent="0">
              <a:buNone/>
            </a:pP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203845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s-ES" sz="6000" dirty="0">
                <a:solidFill>
                  <a:srgbClr val="FF0000"/>
                </a:solidFill>
              </a:rPr>
              <a:t>Sino…</a:t>
            </a:r>
            <a:endParaRPr lang="ca-ES" sz="6000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5797" y="980728"/>
            <a:ext cx="8229600" cy="57606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s-ES" sz="4000" dirty="0"/>
          </a:p>
          <a:p>
            <a:pPr marL="0" indent="0">
              <a:buNone/>
            </a:pPr>
            <a:r>
              <a:rPr lang="es-ES" sz="4000" dirty="0"/>
              <a:t>Es muy posible que la Renta Básica Universal se implante desde los partidos neoliberales al estilo Friedman</a:t>
            </a:r>
          </a:p>
          <a:p>
            <a:pPr marL="0" indent="0">
              <a:buNone/>
            </a:pPr>
            <a:endParaRPr lang="ca-ES" sz="4000" dirty="0"/>
          </a:p>
          <a:p>
            <a:pPr marL="0" indent="0">
              <a:buNone/>
            </a:pPr>
            <a:r>
              <a:rPr lang="ca-ES" sz="4000" dirty="0"/>
              <a:t>Con </a:t>
            </a:r>
            <a:r>
              <a:rPr lang="ca-ES" sz="4000" dirty="0" err="1"/>
              <a:t>desfiscalización</a:t>
            </a:r>
            <a:r>
              <a:rPr lang="ca-ES" sz="4000" dirty="0"/>
              <a:t> y </a:t>
            </a:r>
            <a:r>
              <a:rPr lang="ca-ES" sz="4000" dirty="0" err="1"/>
              <a:t>desmantelamiento</a:t>
            </a:r>
            <a:r>
              <a:rPr lang="ca-ES" sz="4000" dirty="0"/>
              <a:t> del </a:t>
            </a:r>
            <a:r>
              <a:rPr lang="ca-ES" sz="4000" dirty="0" err="1"/>
              <a:t>estado</a:t>
            </a:r>
            <a:r>
              <a:rPr lang="ca-ES" sz="4000" dirty="0"/>
              <a:t> del </a:t>
            </a:r>
            <a:r>
              <a:rPr lang="ca-ES" sz="4000" dirty="0" err="1"/>
              <a:t>bienestar</a:t>
            </a:r>
            <a:r>
              <a:rPr lang="ca-ES" sz="4000" dirty="0"/>
              <a:t> (</a:t>
            </a:r>
            <a:r>
              <a:rPr lang="ca-ES" sz="4000" dirty="0" err="1"/>
              <a:t>cheque</a:t>
            </a:r>
            <a:r>
              <a:rPr lang="ca-ES" sz="4000" dirty="0"/>
              <a:t> universal para comprar en el </a:t>
            </a:r>
            <a:r>
              <a:rPr lang="ca-ES" sz="4000" dirty="0" err="1"/>
              <a:t>mercado</a:t>
            </a:r>
            <a:r>
              <a:rPr lang="ca-ES" sz="4000" dirty="0"/>
              <a:t> en </a:t>
            </a:r>
            <a:r>
              <a:rPr lang="ca-ES" sz="4000" dirty="0" err="1"/>
              <a:t>lugar</a:t>
            </a:r>
            <a:r>
              <a:rPr lang="ca-ES" sz="4000" dirty="0"/>
              <a:t> de </a:t>
            </a:r>
            <a:r>
              <a:rPr lang="ca-ES" sz="4000" dirty="0" err="1"/>
              <a:t>servicios</a:t>
            </a:r>
            <a:r>
              <a:rPr lang="ca-ES" sz="4000" dirty="0"/>
              <a:t> </a:t>
            </a:r>
            <a:r>
              <a:rPr lang="ca-ES" sz="4000" dirty="0" err="1"/>
              <a:t>públicos</a:t>
            </a:r>
            <a:r>
              <a:rPr lang="ca-ES" sz="4000" dirty="0"/>
              <a:t>), </a:t>
            </a:r>
            <a:r>
              <a:rPr lang="ca-ES" sz="4000" dirty="0" err="1"/>
              <a:t>desregulación</a:t>
            </a:r>
            <a:r>
              <a:rPr lang="ca-ES" sz="4000" dirty="0"/>
              <a:t> laboral y </a:t>
            </a:r>
            <a:r>
              <a:rPr lang="ca-ES" sz="4000" dirty="0" err="1"/>
              <a:t>capitalismo</a:t>
            </a:r>
            <a:r>
              <a:rPr lang="ca-ES" sz="4000" dirty="0"/>
              <a:t> </a:t>
            </a:r>
            <a:r>
              <a:rPr lang="ca-ES" sz="4000" dirty="0" err="1"/>
              <a:t>salvaje,más</a:t>
            </a:r>
            <a:r>
              <a:rPr lang="ca-ES" sz="4000" dirty="0"/>
              <a:t> </a:t>
            </a:r>
            <a:r>
              <a:rPr lang="ca-ES" sz="4000" dirty="0" err="1"/>
              <a:t>trabajos</a:t>
            </a:r>
            <a:r>
              <a:rPr lang="ca-ES" sz="4000" dirty="0"/>
              <a:t> de </a:t>
            </a:r>
            <a:r>
              <a:rPr lang="ca-ES" sz="4000" dirty="0" err="1"/>
              <a:t>mierda</a:t>
            </a:r>
            <a:r>
              <a:rPr lang="ca-ES" sz="4000" dirty="0"/>
              <a:t>, </a:t>
            </a:r>
            <a:r>
              <a:rPr lang="ca-ES" sz="4000" dirty="0" err="1"/>
              <a:t>aprovechando</a:t>
            </a:r>
            <a:r>
              <a:rPr lang="ca-ES" sz="4000" dirty="0"/>
              <a:t> la </a:t>
            </a:r>
            <a:r>
              <a:rPr lang="ca-ES" sz="4000" dirty="0" err="1"/>
              <a:t>nueva</a:t>
            </a:r>
            <a:r>
              <a:rPr lang="ca-ES" sz="4000" dirty="0"/>
              <a:t> </a:t>
            </a:r>
            <a:r>
              <a:rPr lang="ca-ES" sz="4000" dirty="0" err="1"/>
              <a:t>economía</a:t>
            </a:r>
            <a:r>
              <a:rPr lang="ca-ES" sz="4000" dirty="0"/>
              <a:t> para </a:t>
            </a:r>
            <a:r>
              <a:rPr lang="ca-ES" sz="4000" dirty="0" err="1"/>
              <a:t>precarizar</a:t>
            </a:r>
            <a:r>
              <a:rPr lang="ca-ES" sz="4000" dirty="0"/>
              <a:t> y </a:t>
            </a:r>
            <a:r>
              <a:rPr lang="ca-ES" sz="4000" dirty="0" err="1"/>
              <a:t>privatizar</a:t>
            </a:r>
            <a:r>
              <a:rPr lang="ca-ES" sz="4000" dirty="0"/>
              <a:t> el </a:t>
            </a:r>
            <a:r>
              <a:rPr lang="ca-ES" sz="4000" dirty="0" err="1"/>
              <a:t>bien</a:t>
            </a:r>
            <a:r>
              <a:rPr lang="ca-ES" sz="4000" dirty="0"/>
              <a:t> </a:t>
            </a:r>
            <a:r>
              <a:rPr lang="ca-ES" sz="4000" dirty="0" err="1"/>
              <a:t>común</a:t>
            </a:r>
            <a:r>
              <a:rPr lang="ca-ES" sz="4000" dirty="0"/>
              <a:t>.</a:t>
            </a:r>
          </a:p>
          <a:p>
            <a:pPr marL="0" indent="0">
              <a:buNone/>
            </a:pPr>
            <a:r>
              <a:rPr lang="ca-ES" sz="4000" dirty="0"/>
              <a:t> </a:t>
            </a:r>
          </a:p>
          <a:p>
            <a:pPr marL="0" indent="0">
              <a:buNone/>
            </a:pPr>
            <a:r>
              <a:rPr lang="ca-ES" sz="4000" dirty="0" err="1"/>
              <a:t>Sin</a:t>
            </a:r>
            <a:r>
              <a:rPr lang="ca-ES" sz="4000" dirty="0"/>
              <a:t> avances en el </a:t>
            </a:r>
            <a:r>
              <a:rPr lang="ca-ES" sz="4000" dirty="0" err="1"/>
              <a:t>reequilibrio</a:t>
            </a:r>
            <a:r>
              <a:rPr lang="ca-ES" sz="4000" dirty="0"/>
              <a:t> de </a:t>
            </a:r>
            <a:r>
              <a:rPr lang="ca-ES" sz="4000" dirty="0" err="1"/>
              <a:t>tareas</a:t>
            </a:r>
            <a:r>
              <a:rPr lang="ca-ES" sz="4000" dirty="0"/>
              <a:t> y </a:t>
            </a:r>
            <a:r>
              <a:rPr lang="ca-ES" sz="4000" dirty="0" err="1"/>
              <a:t>siguiendo</a:t>
            </a:r>
            <a:r>
              <a:rPr lang="ca-ES" sz="4000" dirty="0"/>
              <a:t> </a:t>
            </a:r>
            <a:r>
              <a:rPr lang="ca-ES" sz="4000" dirty="0" err="1"/>
              <a:t>instalados</a:t>
            </a:r>
            <a:r>
              <a:rPr lang="ca-ES" sz="4000" dirty="0"/>
              <a:t> en el paradigma del </a:t>
            </a:r>
            <a:r>
              <a:rPr lang="ca-ES" sz="4000" dirty="0" err="1"/>
              <a:t>crecimiento</a:t>
            </a:r>
            <a:r>
              <a:rPr lang="ca-ES" sz="4000" dirty="0"/>
              <a:t> </a:t>
            </a:r>
            <a:r>
              <a:rPr lang="ca-ES" sz="4000" dirty="0" err="1"/>
              <a:t>eterno</a:t>
            </a:r>
            <a:r>
              <a:rPr lang="ca-ES" sz="4000" dirty="0"/>
              <a:t> -&gt; </a:t>
            </a:r>
            <a:r>
              <a:rPr lang="ca-ES" sz="4000" dirty="0" err="1"/>
              <a:t>ecofascismo</a:t>
            </a:r>
            <a:r>
              <a:rPr lang="ca-ES" sz="4000" dirty="0"/>
              <a:t>...</a:t>
            </a:r>
          </a:p>
          <a:p>
            <a:pPr marL="0" indent="0">
              <a:buNone/>
            </a:pPr>
            <a:endParaRPr lang="es-ES" sz="4000" dirty="0"/>
          </a:p>
          <a:p>
            <a:pPr marL="0" indent="0">
              <a:buNone/>
            </a:pPr>
            <a:r>
              <a:rPr lang="es-ES" sz="4000" dirty="0"/>
              <a:t>Aunque algunos piensan que cuanto peor, mejor</a:t>
            </a:r>
          </a:p>
          <a:p>
            <a:pPr marL="0" indent="0">
              <a:buNone/>
            </a:pPr>
            <a:endParaRPr lang="es-ES" sz="4000" dirty="0"/>
          </a:p>
          <a:p>
            <a:pPr marL="0" indent="0">
              <a:buNone/>
            </a:pPr>
            <a:r>
              <a:rPr lang="es-ES" sz="4000" dirty="0"/>
              <a:t>Debemos escoger…</a:t>
            </a:r>
          </a:p>
        </p:txBody>
      </p:sp>
    </p:spTree>
    <p:extLst>
      <p:ext uri="{BB962C8B-B14F-4D97-AF65-F5344CB8AC3E}">
        <p14:creationId xmlns:p14="http://schemas.microsoft.com/office/powerpoint/2010/main" val="2504628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7696" y="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>
                <a:solidFill>
                  <a:srgbClr val="FF0000"/>
                </a:solidFill>
              </a:rPr>
              <a:t>Como repartir el trabajo</a:t>
            </a:r>
            <a:endParaRPr lang="ca-ES" dirty="0">
              <a:solidFill>
                <a:srgbClr val="FF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95533" y="618507"/>
            <a:ext cx="8424935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b="1" dirty="0"/>
          </a:p>
          <a:p>
            <a:r>
              <a:rPr lang="es-ES" sz="2800" b="1" dirty="0"/>
              <a:t>Algunas  acciones  posibles:</a:t>
            </a:r>
          </a:p>
          <a:p>
            <a:r>
              <a:rPr lang="es-ES" sz="2800" dirty="0"/>
              <a:t>-modificar el Estatuto de los  Trabajadores reduciendo la jornada semanal a 35 horas o menos</a:t>
            </a:r>
          </a:p>
          <a:p>
            <a:r>
              <a:rPr lang="es-ES" sz="2800" dirty="0"/>
              <a:t>-penalizar a la Seguridad Social las jornadas más largas y   las horas extras y  bonificar la reducción o partición de jornada creadora de ocupación</a:t>
            </a:r>
          </a:p>
          <a:p>
            <a:r>
              <a:rPr lang="es-ES" altLang="es-ES" sz="2800" dirty="0"/>
              <a:t>-tipos de cotización al paro </a:t>
            </a:r>
            <a:r>
              <a:rPr lang="es-ES" altLang="es-ES" sz="2800" b="1" dirty="0"/>
              <a:t>crecientes</a:t>
            </a:r>
            <a:r>
              <a:rPr lang="es-ES" altLang="es-ES" sz="2800" dirty="0"/>
              <a:t> para empresas que despidan i recontraten continuamente (como  mecanismo salarial) -</a:t>
            </a:r>
            <a:r>
              <a:rPr lang="es-ES" altLang="es-ES" sz="2800" dirty="0" err="1"/>
              <a:t>Exp</a:t>
            </a:r>
            <a:r>
              <a:rPr lang="es-ES" altLang="es-ES" sz="2800" dirty="0"/>
              <a:t>. Rating</a:t>
            </a:r>
            <a:endParaRPr lang="es-ES" sz="2800" dirty="0"/>
          </a:p>
          <a:p>
            <a:r>
              <a:rPr lang="es-ES" sz="2800" dirty="0"/>
              <a:t>-impulsar nuevos puestos de trabajo del sector público a tiempo parcial o reducido y facilitar la opción reversible a los trabajadores  actuales.</a:t>
            </a:r>
          </a:p>
          <a:p>
            <a:r>
              <a:rPr lang="es-ES" sz="2800" dirty="0"/>
              <a:t>-favorecer la compactación de  jornada a 2-3-4 días</a:t>
            </a:r>
          </a:p>
          <a:p>
            <a:endParaRPr lang="es-ES" sz="2800" dirty="0"/>
          </a:p>
          <a:p>
            <a:endParaRPr lang="es-ES" sz="2800" dirty="0"/>
          </a:p>
          <a:p>
            <a:endParaRPr lang="es-ES" sz="2400" dirty="0"/>
          </a:p>
          <a:p>
            <a:endParaRPr lang="es-ES" dirty="0"/>
          </a:p>
          <a:p>
            <a:endParaRPr lang="es-ES" sz="20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2CCF-AF15-417A-B416-33E5B1D5DDC2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4895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3142"/>
            <a:ext cx="8229600" cy="1143000"/>
          </a:xfrm>
        </p:spPr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Como repartir el trabajo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s-ES" sz="8600" dirty="0"/>
              <a:t>-favorecer la  contratación  pública que genere ocupación  a tiempo parcial</a:t>
            </a:r>
          </a:p>
          <a:p>
            <a:pPr marL="0" indent="0">
              <a:buNone/>
            </a:pPr>
            <a:r>
              <a:rPr lang="es-ES" sz="8600" dirty="0"/>
              <a:t>-imponer que los contratos de la formación  profesional dual para jóvenes en general sean a media jornada</a:t>
            </a:r>
          </a:p>
          <a:p>
            <a:pPr marL="0" indent="0">
              <a:buNone/>
            </a:pPr>
            <a:r>
              <a:rPr lang="es-ES" sz="8600" dirty="0"/>
              <a:t>-crear nuevas categorías profesionales que combinen  formación  y trabajo  (docentes, sanitarios, etc.)</a:t>
            </a:r>
          </a:p>
          <a:p>
            <a:pPr marL="0" indent="0">
              <a:buNone/>
            </a:pPr>
            <a:r>
              <a:rPr lang="es-ES" sz="8600" dirty="0"/>
              <a:t>-permisos de maternidad y paternidad iguales y obligatorios para los dos progenitores</a:t>
            </a:r>
          </a:p>
          <a:p>
            <a:pPr marL="0" indent="0">
              <a:buNone/>
            </a:pPr>
            <a:r>
              <a:rPr lang="es-ES" sz="8600" dirty="0"/>
              <a:t>-jubilaciones anticipadas (priorizar sectores con más absentismo)</a:t>
            </a:r>
          </a:p>
          <a:p>
            <a:pPr marL="0" indent="0">
              <a:buNone/>
            </a:pPr>
            <a:r>
              <a:rPr lang="es-ES" sz="8600" dirty="0"/>
              <a:t>-años sabáticos remunerados (total o parcialmente)</a:t>
            </a:r>
          </a:p>
          <a:p>
            <a:pPr marL="0" indent="0">
              <a:buNone/>
            </a:pPr>
            <a:r>
              <a:rPr lang="es-ES" sz="8600" dirty="0"/>
              <a:t>-potenciar el teletrabajo, total o parcial</a:t>
            </a:r>
          </a:p>
          <a:p>
            <a:pPr marL="0" indent="0">
              <a:buNone/>
            </a:pPr>
            <a:r>
              <a:rPr lang="es-ES" sz="8600" dirty="0"/>
              <a:t>-permitir el cambio voluntario  y reversible de  duración de jornada laboral (Holanda)</a:t>
            </a:r>
          </a:p>
          <a:p>
            <a:pPr marL="0" indent="0">
              <a:buNone/>
            </a:pPr>
            <a:endParaRPr lang="es-ES" sz="34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2CCF-AF15-417A-B416-33E5B1D5DDC2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6359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899592" y="476672"/>
            <a:ext cx="6739682" cy="85724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Como repartir el trabajo</a:t>
            </a:r>
            <a:endParaRPr lang="es-ES" altLang="es-E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435" name="2 Marcador de contenido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99719"/>
          </a:xfrm>
        </p:spPr>
        <p:txBody>
          <a:bodyPr>
            <a:normAutofit fontScale="92500" lnSpcReduction="10000"/>
          </a:bodyPr>
          <a:lstStyle/>
          <a:p>
            <a:r>
              <a:rPr lang="es-ES" altLang="es-ES" dirty="0"/>
              <a:t>Destinar media jornada a un proyecto social o sostenible retribuido con un sueldo social (pilotos  en Francia)</a:t>
            </a:r>
          </a:p>
          <a:p>
            <a:r>
              <a:rPr lang="es-ES" altLang="es-ES" dirty="0"/>
              <a:t>Planes específicos de ocupación para colectivos desfavorecidos </a:t>
            </a:r>
          </a:p>
          <a:p>
            <a:r>
              <a:rPr lang="es-ES" altLang="es-ES" dirty="0"/>
              <a:t>Repartir de manera colectiva los trabajos más duros (servicio cívico juvenil..)</a:t>
            </a:r>
          </a:p>
          <a:p>
            <a:pPr algn="just">
              <a:lnSpc>
                <a:spcPct val="90000"/>
              </a:lnSpc>
            </a:pPr>
            <a:r>
              <a:rPr lang="es-ES" altLang="es-ES" dirty="0"/>
              <a:t>Cambio cultural que permita redistribuir el trabajo reproductivo</a:t>
            </a:r>
          </a:p>
          <a:p>
            <a:r>
              <a:rPr lang="es-ES" altLang="es-ES" dirty="0"/>
              <a:t>RTT  combinado con una renda básica universal</a:t>
            </a:r>
          </a:p>
          <a:p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969705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51520" y="6211669"/>
            <a:ext cx="8435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Nuevos Trabajos potenciales </a:t>
            </a:r>
            <a:r>
              <a:rPr lang="es-ES" b="1" u="sng" dirty="0"/>
              <a:t>netos</a:t>
            </a:r>
            <a:r>
              <a:rPr lang="es-ES" dirty="0"/>
              <a:t> en economía verde. Escenario más optimista: 600.000 ocupaciones (sectores transporte, energía, rehabilitación, sector primario)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193" y="46849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00" dirty="0">
                <a:solidFill>
                  <a:srgbClr val="FF0000"/>
                </a:solidFill>
              </a:rPr>
              <a:t>¿ </a:t>
            </a:r>
            <a:r>
              <a:rPr lang="es-ES" sz="1900" dirty="0" err="1">
                <a:solidFill>
                  <a:srgbClr val="FF0000"/>
                </a:solidFill>
              </a:rPr>
              <a:t>Cúantos</a:t>
            </a:r>
            <a:r>
              <a:rPr lang="es-ES" sz="1900" dirty="0">
                <a:solidFill>
                  <a:srgbClr val="FF0000"/>
                </a:solidFill>
              </a:rPr>
              <a:t> puestos de trabajo remunerado podemos crear si convergemos en horas de ocupación por habitante con Europa (repartiendo el tiempo y creando nuevos empleos)?</a:t>
            </a:r>
          </a:p>
        </p:txBody>
      </p:sp>
      <p:sp>
        <p:nvSpPr>
          <p:cNvPr id="2" name="1 Elipse"/>
          <p:cNvSpPr/>
          <p:nvPr/>
        </p:nvSpPr>
        <p:spPr>
          <a:xfrm>
            <a:off x="6963009" y="5177319"/>
            <a:ext cx="1132582" cy="291308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7103998" y="4540290"/>
            <a:ext cx="1008112" cy="41330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7038786" y="2873903"/>
            <a:ext cx="1008112" cy="28803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7020272" y="2370821"/>
            <a:ext cx="1008112" cy="28803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Flecha curvada hacia arriba"/>
          <p:cNvSpPr/>
          <p:nvPr/>
        </p:nvSpPr>
        <p:spPr>
          <a:xfrm rot="16200000">
            <a:off x="8043883" y="4911099"/>
            <a:ext cx="571720" cy="2520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8148328" y="5258106"/>
            <a:ext cx="107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Substitutos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72CCF-AF15-417A-B416-33E5B1D5DDC2}" type="slidenum">
              <a:rPr lang="es-ES" smtClean="0"/>
              <a:t>28</a:t>
            </a:fld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06" y="910941"/>
            <a:ext cx="7938128" cy="5339730"/>
          </a:xfrm>
          <a:prstGeom prst="rect">
            <a:avLst/>
          </a:prstGeom>
        </p:spPr>
      </p:pic>
      <p:sp>
        <p:nvSpPr>
          <p:cNvPr id="15" name="13 CuadroTexto"/>
          <p:cNvSpPr txBox="1"/>
          <p:nvPr/>
        </p:nvSpPr>
        <p:spPr>
          <a:xfrm>
            <a:off x="8040126" y="2868897"/>
            <a:ext cx="107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!!!!!!!</a:t>
            </a:r>
          </a:p>
        </p:txBody>
      </p:sp>
      <p:sp>
        <p:nvSpPr>
          <p:cNvPr id="16" name="13 CuadroTexto"/>
          <p:cNvSpPr txBox="1"/>
          <p:nvPr/>
        </p:nvSpPr>
        <p:spPr>
          <a:xfrm>
            <a:off x="7979380" y="2298535"/>
            <a:ext cx="107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  ¿ Robots ?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88612" y="922177"/>
            <a:ext cx="2645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Fuente: </a:t>
            </a:r>
            <a:r>
              <a:rPr lang="es-ES" sz="1400" dirty="0" err="1"/>
              <a:t>Eurostat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88913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2420</TotalTime>
  <Words>1425</Words>
  <Application>Microsoft Office PowerPoint</Application>
  <PresentationFormat>Presentación en pantalla (4:3)</PresentationFormat>
  <Paragraphs>161</Paragraphs>
  <Slides>28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Tema de l'Office</vt:lpstr>
      <vt:lpstr>Trabajo y renta básica:  ¿la extraña pareja?  XVI Simposio Renta Básica</vt:lpstr>
      <vt:lpstr>¿Dónde están los votantes del Brexit y de Trump 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Riesgo  de automatización:  OCDE 9 %  España 12 %</vt:lpstr>
      <vt:lpstr>Presentación de PowerPoint</vt:lpstr>
      <vt:lpstr>España una historia de éxito</vt:lpstr>
      <vt:lpstr>España, ¿una historia de éxito?</vt:lpstr>
      <vt:lpstr>Y no están todos</vt:lpstr>
      <vt:lpstr>El paro en España es una decisión política</vt:lpstr>
      <vt:lpstr>   </vt:lpstr>
      <vt:lpstr>Tendencias ineluctables</vt:lpstr>
      <vt:lpstr>Presentación de PowerPoint</vt:lpstr>
      <vt:lpstr>Presentación de PowerPoint</vt:lpstr>
      <vt:lpstr>Soluciones</vt:lpstr>
      <vt:lpstr>Retrospectiva del Estado del Bienestar,   70 años después (Beyond Beveridge. NEF 2012)</vt:lpstr>
      <vt:lpstr>El diamante de la prosperidad sostenible</vt:lpstr>
      <vt:lpstr>Debemos escoger</vt:lpstr>
      <vt:lpstr>La combinación RB + reparto del trabajo remunerado</vt:lpstr>
      <vt:lpstr>La RB progresista</vt:lpstr>
      <vt:lpstr>Sino…</vt:lpstr>
      <vt:lpstr>Como repartir el trabajo</vt:lpstr>
      <vt:lpstr>Como repartir el trabajo</vt:lpstr>
      <vt:lpstr>Como repartir el trabajo</vt:lpstr>
      <vt:lpstr>Presentación de PowerPoint</vt:lpstr>
    </vt:vector>
  </TitlesOfParts>
  <Company>IMI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Futuro del trabajo y rentas  III Encuentros Ecosocialistas Internacionales</dc:title>
  <dc:creator>Ajuntament de Barcelona</dc:creator>
  <cp:lastModifiedBy>Lluís Torrens Mélich</cp:lastModifiedBy>
  <cp:revision>104</cp:revision>
  <dcterms:created xsi:type="dcterms:W3CDTF">2016-09-22T18:26:37Z</dcterms:created>
  <dcterms:modified xsi:type="dcterms:W3CDTF">2016-11-18T07:05:05Z</dcterms:modified>
</cp:coreProperties>
</file>